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0" r:id="rId4"/>
  </p:sldMasterIdLst>
  <p:notesMasterIdLst>
    <p:notesMasterId r:id="rId17"/>
  </p:notesMasterIdLst>
  <p:sldIdLst>
    <p:sldId id="322" r:id="rId5"/>
    <p:sldId id="256" r:id="rId6"/>
    <p:sldId id="305" r:id="rId7"/>
    <p:sldId id="314" r:id="rId8"/>
    <p:sldId id="317" r:id="rId9"/>
    <p:sldId id="318" r:id="rId10"/>
    <p:sldId id="315" r:id="rId11"/>
    <p:sldId id="268" r:id="rId12"/>
    <p:sldId id="269" r:id="rId13"/>
    <p:sldId id="323" r:id="rId14"/>
    <p:sldId id="316" r:id="rId15"/>
    <p:sldId id="321" r:id="rId16"/>
  </p:sldIdLst>
  <p:sldSz cx="9144000" cy="5143500" type="screen16x9"/>
  <p:notesSz cx="6858000" cy="9144000"/>
  <p:embeddedFontLst>
    <p:embeddedFont>
      <p:font typeface="Baguet Script" panose="00000500000000000000" pitchFamily="2" charset="0"/>
      <p:regular r:id="rId18"/>
    </p:embeddedFont>
    <p:embeddedFont>
      <p:font typeface="Trebuchet MS" panose="020B0603020202020204" pitchFamily="34" charset="0"/>
      <p:regular r:id="rId19"/>
      <p:bold r:id="rId20"/>
      <p:italic r:id="rId21"/>
      <p:boldItalic r:id="rId22"/>
    </p:embeddedFont>
    <p:embeddedFont>
      <p:font typeface="Wingdings 3" panose="05040102010807070707" pitchFamily="18" charset="2"/>
      <p:regular r:id="rId2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2A20BD-2505-46DF-82F6-A791D1CCFF51}">
  <a:tblStyle styleId="{242A20BD-2505-46DF-82F6-A791D1CCFF5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EBB38DEC-D873-43F8-8245-15F6AB083779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198" y="-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01240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087725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601977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24894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03734591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96231540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51924276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38451185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0520274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02222115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05101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0842216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16656772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65733412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20" name="TextBox 19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05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77645523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54983050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5526232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68008952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31533133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48219681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255425" y="1991825"/>
            <a:ext cx="46332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8318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54483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ransition>
    <p:fade thruBlk="1"/>
  </p:transition>
  <p:hf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6.jpeg"/><Relationship Id="rId3" Type="http://schemas.openxmlformats.org/officeDocument/2006/relationships/image" Target="../media/image7.jpeg"/><Relationship Id="rId7" Type="http://schemas.openxmlformats.org/officeDocument/2006/relationships/image" Target="../media/image9.jpeg"/><Relationship Id="rId12" Type="http://schemas.openxmlformats.org/officeDocument/2006/relationships/image" Target="../media/image2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11" Type="http://schemas.openxmlformats.org/officeDocument/2006/relationships/image" Target="../media/image24.jpeg"/><Relationship Id="rId5" Type="http://schemas.openxmlformats.org/officeDocument/2006/relationships/image" Target="../media/image19.jpeg"/><Relationship Id="rId10" Type="http://schemas.openxmlformats.org/officeDocument/2006/relationships/image" Target="../media/image23.jpeg"/><Relationship Id="rId4" Type="http://schemas.openxmlformats.org/officeDocument/2006/relationships/image" Target="../media/image18.jpeg"/><Relationship Id="rId9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2FDFB4-BBEB-37E9-E291-99A4D9FCAA5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69D7E2-EF73-BC76-D6BD-C583744E2BE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4A34E35-BB5D-A687-2ADE-8D816DDB15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086" t="24926" r="18642" b="11531"/>
          <a:stretch/>
        </p:blipFill>
        <p:spPr>
          <a:xfrm>
            <a:off x="-18480" y="0"/>
            <a:ext cx="9162480" cy="516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340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3"/>
          <p:cNvSpPr txBox="1">
            <a:spLocks noGrp="1"/>
          </p:cNvSpPr>
          <p:nvPr>
            <p:ph type="ctrTitle"/>
          </p:nvPr>
        </p:nvSpPr>
        <p:spPr>
          <a:xfrm>
            <a:off x="0" y="0"/>
            <a:ext cx="91440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 dirty="0">
                <a:solidFill>
                  <a:schemeClr val="tx1"/>
                </a:solidFill>
              </a:rPr>
              <a:t>Year 9 Pathways</a:t>
            </a:r>
            <a:endParaRPr sz="6000" b="1" dirty="0">
              <a:solidFill>
                <a:schemeClr val="tx1"/>
              </a:solidFill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4BC5EBC5-B857-4364-2E74-BE1DD5E3DF9D}"/>
              </a:ext>
            </a:extLst>
          </p:cNvPr>
          <p:cNvGrpSpPr/>
          <p:nvPr/>
        </p:nvGrpSpPr>
        <p:grpSpPr>
          <a:xfrm>
            <a:off x="417689" y="1159800"/>
            <a:ext cx="8229600" cy="3389622"/>
            <a:chOff x="1282706" y="1354516"/>
            <a:chExt cx="5687219" cy="2086266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F28A0C19-4185-4002-8D7D-7DA5306BBF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82706" y="1354516"/>
              <a:ext cx="5687219" cy="2086266"/>
            </a:xfrm>
            <a:prstGeom prst="rect">
              <a:avLst/>
            </a:prstGeom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23D9D89D-D2F9-4548-6AB7-115D93E8823D}"/>
                </a:ext>
              </a:extLst>
            </p:cNvPr>
            <p:cNvSpPr txBox="1"/>
            <p:nvPr/>
          </p:nvSpPr>
          <p:spPr>
            <a:xfrm>
              <a:off x="1337316" y="2223552"/>
              <a:ext cx="1857441" cy="20837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/>
                <a:t>Hospitality &amp; Catering</a:t>
              </a: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E2DC2D46-6AFD-1388-AC66-72CFDEA5C08A}"/>
              </a:ext>
            </a:extLst>
          </p:cNvPr>
          <p:cNvSpPr txBox="1"/>
          <p:nvPr/>
        </p:nvSpPr>
        <p:spPr>
          <a:xfrm>
            <a:off x="5875867" y="2869314"/>
            <a:ext cx="2687781" cy="33855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Hospitality &amp; Catering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561477" y="15468"/>
            <a:ext cx="76116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Which Subject do we offer?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231630-A775-4D40-EE97-3117DEF045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122" y="3482229"/>
            <a:ext cx="1866789" cy="166127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660400" y="934790"/>
            <a:ext cx="78232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WJEC</a:t>
            </a:r>
            <a:r>
              <a:rPr lang="en-GB" sz="440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360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Level 1/2 Vocational Award Hospitality  &amp; Catering </a:t>
            </a:r>
          </a:p>
          <a:p>
            <a:r>
              <a:rPr lang="en-GB" sz="360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(Technical Award) </a:t>
            </a:r>
          </a:p>
          <a:p>
            <a:endParaRPr lang="en-GB" sz="4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 descr="DSCF0802">
            <a:extLst>
              <a:ext uri="{FF2B5EF4-FFF2-40B4-BE49-F238E27FC236}">
                <a16:creationId xmlns:a16="http://schemas.microsoft.com/office/drawing/2014/main" id="{9220FFFD-D8C9-84D1-6134-EA481EEF19E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/>
          <a:srcRect l="3630" t="44979" r="47155"/>
          <a:stretch/>
        </p:blipFill>
        <p:spPr bwMode="auto">
          <a:xfrm>
            <a:off x="7456261" y="-36950"/>
            <a:ext cx="1687739" cy="125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076845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770540" y="15468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Which topics do we teach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6196" y="3495147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59AFEBF-A634-1BBF-B3DA-95C2F00EE9BA}"/>
              </a:ext>
            </a:extLst>
          </p:cNvPr>
          <p:cNvSpPr/>
          <p:nvPr/>
        </p:nvSpPr>
        <p:spPr>
          <a:xfrm>
            <a:off x="770540" y="2585669"/>
            <a:ext cx="6562524" cy="2542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Unit 2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2.1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importance of nutrition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2.2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Menu planning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2.3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skills 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&amp;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techniques of preparation, cooking </a:t>
            </a: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&amp;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presentation of dishes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2.4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Evaluating cooking skills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CE2BA68-2764-752E-9FAB-36EB44BE23BC}"/>
              </a:ext>
            </a:extLst>
          </p:cNvPr>
          <p:cNvSpPr/>
          <p:nvPr/>
        </p:nvSpPr>
        <p:spPr>
          <a:xfrm>
            <a:off x="810823" y="431480"/>
            <a:ext cx="5632175" cy="2126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Unit 1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1.1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Hospitality and catering provision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1.2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How hospitality and catering providers operate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1.3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Health and safety in hospitality and catering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1.4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Food safety in hospitality and catering</a:t>
            </a:r>
          </a:p>
        </p:txBody>
      </p:sp>
    </p:spTree>
    <p:extLst>
      <p:ext uri="{BB962C8B-B14F-4D97-AF65-F5344CB8AC3E}">
        <p14:creationId xmlns:p14="http://schemas.microsoft.com/office/powerpoint/2010/main" val="1069920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9E1871A-7DC9-D297-E1F2-1D631CC36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5</a:t>
            </a:fld>
            <a:endParaRPr lang="en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ABF5E5F-9D63-4BAB-BA6C-E38FB09E37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462" t="24569" r="19013" b="11889"/>
          <a:stretch/>
        </p:blipFill>
        <p:spPr>
          <a:xfrm>
            <a:off x="169332" y="112889"/>
            <a:ext cx="8805335" cy="4921956"/>
          </a:xfrm>
          <a:prstGeom prst="rect">
            <a:avLst/>
          </a:prstGeom>
        </p:spPr>
      </p:pic>
      <p:pic>
        <p:nvPicPr>
          <p:cNvPr id="3" name="Picture 2" descr="DSCF0757">
            <a:extLst>
              <a:ext uri="{FF2B5EF4-FFF2-40B4-BE49-F238E27FC236}">
                <a16:creationId xmlns:a16="http://schemas.microsoft.com/office/drawing/2014/main" id="{17F3508E-D783-D2F6-5DBE-86DAF0B630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38744" t="5607" r="24841" b="14834"/>
          <a:stretch/>
        </p:blipFill>
        <p:spPr bwMode="auto">
          <a:xfrm>
            <a:off x="8134664" y="3714055"/>
            <a:ext cx="905132" cy="1316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1945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44DA8C7-AE16-D422-4262-46E823474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6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AF2DC4-D653-7087-565F-84A4706690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197" t="26765" r="19260" b="13508"/>
          <a:stretch/>
        </p:blipFill>
        <p:spPr>
          <a:xfrm>
            <a:off x="169333" y="158043"/>
            <a:ext cx="8681156" cy="4829850"/>
          </a:xfrm>
          <a:prstGeom prst="rect">
            <a:avLst/>
          </a:prstGeom>
        </p:spPr>
      </p:pic>
      <p:pic>
        <p:nvPicPr>
          <p:cNvPr id="3" name="Picture 2" descr="DSCF0469">
            <a:extLst>
              <a:ext uri="{FF2B5EF4-FFF2-40B4-BE49-F238E27FC236}">
                <a16:creationId xmlns:a16="http://schemas.microsoft.com/office/drawing/2014/main" id="{05B4CEBF-6E6F-C22F-12E1-06AC6D5A64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25877" t="11947" r="21096" b="4255"/>
          <a:stretch/>
        </p:blipFill>
        <p:spPr bwMode="auto">
          <a:xfrm rot="5400000">
            <a:off x="37077" y="-37077"/>
            <a:ext cx="1386108" cy="146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91543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537156" y="-50868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What does the assessment look like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27A8AA-ECB1-FD5B-6C5E-A465882F857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000" t="29555" r="29891" b="29072"/>
          <a:stretch/>
        </p:blipFill>
        <p:spPr>
          <a:xfrm>
            <a:off x="500000" y="514537"/>
            <a:ext cx="7733727" cy="3987994"/>
          </a:xfrm>
          <a:prstGeom prst="rect">
            <a:avLst/>
          </a:prstGeom>
        </p:spPr>
      </p:pic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613" y="3799266"/>
            <a:ext cx="1688229" cy="126617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65744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What Science and the Bible Say About What Leads to Happiness – Theology for  the People">
            <a:extLst>
              <a:ext uri="{FF2B5EF4-FFF2-40B4-BE49-F238E27FC236}">
                <a16:creationId xmlns:a16="http://schemas.microsoft.com/office/drawing/2014/main" id="{A6CE41E4-1FBA-22A0-F853-4E03F54DD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66" r="13366" b="2"/>
          <a:stretch/>
        </p:blipFill>
        <p:spPr bwMode="auto">
          <a:xfrm>
            <a:off x="5789933" y="5"/>
            <a:ext cx="3354067" cy="5143495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7E4AE77-511B-6E36-3432-E8C27BDEF47D}"/>
              </a:ext>
            </a:extLst>
          </p:cNvPr>
          <p:cNvSpPr txBox="1"/>
          <p:nvPr/>
        </p:nvSpPr>
        <p:spPr>
          <a:xfrm>
            <a:off x="406400" y="-23450"/>
            <a:ext cx="55202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Baguet Script" panose="00000500000000000000" pitchFamily="2" charset="0"/>
              </a:rPr>
              <a:t>Unit 1 – Written Exam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B130348-7FD8-09E2-EAF6-B86AA8E7F019}"/>
              </a:ext>
            </a:extLst>
          </p:cNvPr>
          <p:cNvSpPr txBox="1"/>
          <p:nvPr/>
        </p:nvSpPr>
        <p:spPr>
          <a:xfrm>
            <a:off x="553156" y="936978"/>
            <a:ext cx="523677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Sat in the summer exams of year 11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1hr 20min paper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 selection of questions relating to knowledge in unit 1.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Questions vary from multiple choice, mix and match to written responses.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Marked out of 80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Worth 40% of final GCSE grade</a:t>
            </a:r>
          </a:p>
        </p:txBody>
      </p:sp>
    </p:spTree>
    <p:extLst>
      <p:ext uri="{BB962C8B-B14F-4D97-AF65-F5344CB8AC3E}">
        <p14:creationId xmlns:p14="http://schemas.microsoft.com/office/powerpoint/2010/main" val="31185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D58E47E-4FB3-2E3C-FDCB-04DCB207F268}"/>
              </a:ext>
            </a:extLst>
          </p:cNvPr>
          <p:cNvSpPr txBox="1"/>
          <p:nvPr/>
        </p:nvSpPr>
        <p:spPr>
          <a:xfrm>
            <a:off x="464663" y="-169770"/>
            <a:ext cx="4480233" cy="1453557"/>
          </a:xfrm>
          <a:prstGeom prst="rect">
            <a:avLst/>
          </a:prstGeom>
        </p:spPr>
        <p:txBody>
          <a:bodyPr vert="horz" lIns="48986" tIns="24493" rIns="48986" bIns="24493" rtlCol="0" anchor="ctr">
            <a:noAutofit/>
          </a:bodyPr>
          <a:lstStyle/>
          <a:p>
            <a:pPr defTabSz="489844">
              <a:lnSpc>
                <a:spcPct val="90000"/>
              </a:lnSpc>
              <a:spcBef>
                <a:spcPct val="0"/>
              </a:spcBef>
              <a:spcAft>
                <a:spcPts val="321"/>
              </a:spcAft>
            </a:pPr>
            <a:r>
              <a:rPr lang="en-US" sz="6600" b="1" dirty="0">
                <a:latin typeface="Baguet Script" panose="00000500000000000000" pitchFamily="2" charset="0"/>
                <a:ea typeface="+mj-ea"/>
                <a:cs typeface="+mj-cs"/>
              </a:rPr>
              <a:t>Unit 2 - NEA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054BEA-F3BA-A68F-93C0-686B4EF842C6}"/>
              </a:ext>
            </a:extLst>
          </p:cNvPr>
          <p:cNvSpPr txBox="1"/>
          <p:nvPr/>
        </p:nvSpPr>
        <p:spPr>
          <a:xfrm>
            <a:off x="383091" y="942351"/>
            <a:ext cx="484293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Completed in January / February of year 11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Scenario set by exam board and released to teachers in November of year 11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Comprises of four sections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Analysis of the scenario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Planning the task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Practical assessment – 3hour cookery</a:t>
            </a:r>
          </a:p>
          <a:p>
            <a:r>
              <a:rPr lang="en-GB" dirty="0"/>
              <a:t>		(2 dishes and accompaniments)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Evaluation of the assessment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Worth 60% of final GCSE grade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2" name="Picture 11" descr="P5250123">
            <a:extLst>
              <a:ext uri="{FF2B5EF4-FFF2-40B4-BE49-F238E27FC236}">
                <a16:creationId xmlns:a16="http://schemas.microsoft.com/office/drawing/2014/main" id="{460860B8-806C-FDF5-5582-72B45512B24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l="15694" t="12788" r="17351" b="11566"/>
          <a:stretch>
            <a:fillRect/>
          </a:stretch>
        </p:blipFill>
        <p:spPr bwMode="auto">
          <a:xfrm>
            <a:off x="5844282" y="29826"/>
            <a:ext cx="1884051" cy="161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F177166-A5D6-F53B-7F90-888BDBBCA2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73" t="25070" b="6385"/>
          <a:stretch/>
        </p:blipFill>
        <p:spPr>
          <a:xfrm rot="10800000">
            <a:off x="7671789" y="1648178"/>
            <a:ext cx="1472211" cy="1310199"/>
          </a:xfrm>
          <a:prstGeom prst="rect">
            <a:avLst/>
          </a:prstGeom>
        </p:spPr>
      </p:pic>
      <p:pic>
        <p:nvPicPr>
          <p:cNvPr id="5" name="Picture 4" descr="P3230059">
            <a:extLst>
              <a:ext uri="{FF2B5EF4-FFF2-40B4-BE49-F238E27FC236}">
                <a16:creationId xmlns:a16="http://schemas.microsoft.com/office/drawing/2014/main" id="{3572C33D-7F53-EF3E-BC6A-7C0ED081F15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rcRect l="11684" t="2193" r="9651" b="1897"/>
          <a:stretch>
            <a:fillRect/>
          </a:stretch>
        </p:blipFill>
        <p:spPr bwMode="auto">
          <a:xfrm>
            <a:off x="5974966" y="2753091"/>
            <a:ext cx="1622681" cy="1484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 descr="A cake with strawberries on a plate&#10;&#10;AI-generated content may be incorrect.">
            <a:extLst>
              <a:ext uri="{FF2B5EF4-FFF2-40B4-BE49-F238E27FC236}">
                <a16:creationId xmlns:a16="http://schemas.microsoft.com/office/drawing/2014/main" id="{6CA8A1A5-0746-2016-9092-54E625D470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65" r="21397" b="38781"/>
          <a:stretch/>
        </p:blipFill>
        <p:spPr>
          <a:xfrm>
            <a:off x="7721145" y="3825532"/>
            <a:ext cx="1472211" cy="1337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5571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9428C1-27DA-D130-2033-2D308B783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10</a:t>
            </a:fld>
            <a:endParaRPr lang="en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ED14BC-FA2C-0738-AB30-062B988B64A6}"/>
              </a:ext>
            </a:extLst>
          </p:cNvPr>
          <p:cNvGrpSpPr/>
          <p:nvPr/>
        </p:nvGrpSpPr>
        <p:grpSpPr>
          <a:xfrm>
            <a:off x="592657" y="444639"/>
            <a:ext cx="2946402" cy="2181052"/>
            <a:chOff x="3516480" y="438871"/>
            <a:chExt cx="2946402" cy="2181052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1E2230EA-D94A-A6C4-645E-02CB97202712}"/>
                </a:ext>
              </a:extLst>
            </p:cNvPr>
            <p:cNvSpPr txBox="1"/>
            <p:nvPr/>
          </p:nvSpPr>
          <p:spPr>
            <a:xfrm>
              <a:off x="3516481" y="2250591"/>
              <a:ext cx="2946401" cy="36933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Baguet Script" panose="00000500000000000000" pitchFamily="2" charset="0"/>
                </a:rPr>
                <a:t>Level 2 Pass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903FF9C-5906-F3C2-38AE-D54DEC3F4E7C}"/>
                </a:ext>
              </a:extLst>
            </p:cNvPr>
            <p:cNvSpPr txBox="1"/>
            <p:nvPr/>
          </p:nvSpPr>
          <p:spPr>
            <a:xfrm>
              <a:off x="3516480" y="1688699"/>
              <a:ext cx="2946401" cy="36933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Baguet Script" panose="00000500000000000000" pitchFamily="2" charset="0"/>
                </a:rPr>
                <a:t>Level 2 Merit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E0560A79-D297-4843-1F35-275ED5B2EB89}"/>
                </a:ext>
              </a:extLst>
            </p:cNvPr>
            <p:cNvSpPr txBox="1"/>
            <p:nvPr/>
          </p:nvSpPr>
          <p:spPr>
            <a:xfrm>
              <a:off x="3516480" y="1060855"/>
              <a:ext cx="2946401" cy="36933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Baguet Script" panose="00000500000000000000" pitchFamily="2" charset="0"/>
                </a:rPr>
                <a:t>Level 2 Distinction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6C338863-DCF2-4290-F725-519390F6CF5E}"/>
                </a:ext>
              </a:extLst>
            </p:cNvPr>
            <p:cNvSpPr txBox="1"/>
            <p:nvPr/>
          </p:nvSpPr>
          <p:spPr>
            <a:xfrm>
              <a:off x="3516480" y="438871"/>
              <a:ext cx="2946401" cy="36933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Baguet Script" panose="00000500000000000000" pitchFamily="2" charset="0"/>
                </a:rPr>
                <a:t>Level 2 Distinction plus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9746116-2E65-34E5-675D-4901788A7B90}"/>
              </a:ext>
            </a:extLst>
          </p:cNvPr>
          <p:cNvGrpSpPr/>
          <p:nvPr/>
        </p:nvGrpSpPr>
        <p:grpSpPr>
          <a:xfrm>
            <a:off x="592658" y="3039988"/>
            <a:ext cx="2946402" cy="1627956"/>
            <a:chOff x="-2" y="229400"/>
            <a:chExt cx="2946402" cy="1627956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0BC2FF82-523B-6B86-EB36-ED89D7CB0A57}"/>
                </a:ext>
              </a:extLst>
            </p:cNvPr>
            <p:cNvSpPr txBox="1"/>
            <p:nvPr/>
          </p:nvSpPr>
          <p:spPr>
            <a:xfrm>
              <a:off x="-2" y="1488024"/>
              <a:ext cx="2946402" cy="369332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Baguet Script" panose="00000500000000000000" pitchFamily="2" charset="0"/>
                </a:rPr>
                <a:t>Level 1 Pass</a:t>
              </a: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5070E7C0-D014-2DDB-3F77-DC8E116ECE0A}"/>
                </a:ext>
              </a:extLst>
            </p:cNvPr>
            <p:cNvSpPr txBox="1"/>
            <p:nvPr/>
          </p:nvSpPr>
          <p:spPr>
            <a:xfrm>
              <a:off x="-1" y="860180"/>
              <a:ext cx="2946401" cy="369332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Baguet Script" panose="00000500000000000000" pitchFamily="2" charset="0"/>
                </a:rPr>
                <a:t>Level 1 Merit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45DE200-3D81-90D2-8920-834D1A187BDB}"/>
                </a:ext>
              </a:extLst>
            </p:cNvPr>
            <p:cNvSpPr txBox="1"/>
            <p:nvPr/>
          </p:nvSpPr>
          <p:spPr>
            <a:xfrm>
              <a:off x="-2" y="229400"/>
              <a:ext cx="2946401" cy="369332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Baguet Script" panose="00000500000000000000" pitchFamily="2" charset="0"/>
                </a:rPr>
                <a:t>Level 1 Distinction</a:t>
              </a:r>
            </a:p>
          </p:txBody>
        </p:sp>
      </p:grp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CBC3A53-E37E-91D9-4429-C11B3D779F3A}"/>
              </a:ext>
            </a:extLst>
          </p:cNvPr>
          <p:cNvCxnSpPr/>
          <p:nvPr/>
        </p:nvCxnSpPr>
        <p:spPr>
          <a:xfrm>
            <a:off x="0" y="2774950"/>
            <a:ext cx="7473244" cy="0"/>
          </a:xfrm>
          <a:prstGeom prst="line">
            <a:avLst/>
          </a:prstGeom>
          <a:ln w="571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B6ABCFEF-DDD1-E69C-4F65-C7D9C34838DB}"/>
              </a:ext>
            </a:extLst>
          </p:cNvPr>
          <p:cNvSpPr txBox="1"/>
          <p:nvPr/>
        </p:nvSpPr>
        <p:spPr>
          <a:xfrm>
            <a:off x="4572000" y="25714"/>
            <a:ext cx="264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GCSE Grade equivalent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637FD5-1D09-FEF6-8874-CC2B4DCC37F9}"/>
              </a:ext>
            </a:extLst>
          </p:cNvPr>
          <p:cNvSpPr txBox="1"/>
          <p:nvPr/>
        </p:nvSpPr>
        <p:spPr>
          <a:xfrm>
            <a:off x="4131743" y="444639"/>
            <a:ext cx="2946401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Baguet Script" panose="00000500000000000000" pitchFamily="2" charset="0"/>
              </a:rPr>
              <a:t>Grade 8 / 9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D4A7597-C4C9-BCF8-93AE-567895623DE5}"/>
              </a:ext>
            </a:extLst>
          </p:cNvPr>
          <p:cNvSpPr txBox="1"/>
          <p:nvPr/>
        </p:nvSpPr>
        <p:spPr>
          <a:xfrm>
            <a:off x="4131742" y="1066623"/>
            <a:ext cx="2946401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Baguet Script" panose="00000500000000000000" pitchFamily="2" charset="0"/>
              </a:rPr>
              <a:t>Grade 6 / 7 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EC05473-16ED-6365-7247-77F21B897E2F}"/>
              </a:ext>
            </a:extLst>
          </p:cNvPr>
          <p:cNvSpPr txBox="1"/>
          <p:nvPr/>
        </p:nvSpPr>
        <p:spPr>
          <a:xfrm>
            <a:off x="4131742" y="1643787"/>
            <a:ext cx="2946401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Baguet Script" panose="00000500000000000000" pitchFamily="2" charset="0"/>
              </a:rPr>
              <a:t>Grade 5 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E9D265C-98AA-9DDC-D7BA-2556025DCDDA}"/>
              </a:ext>
            </a:extLst>
          </p:cNvPr>
          <p:cNvSpPr txBox="1"/>
          <p:nvPr/>
        </p:nvSpPr>
        <p:spPr>
          <a:xfrm>
            <a:off x="4131741" y="2256359"/>
            <a:ext cx="2946401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Baguet Script" panose="00000500000000000000" pitchFamily="2" charset="0"/>
              </a:rPr>
              <a:t>Grade 4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8148127-F968-5D73-1218-71D656819E76}"/>
              </a:ext>
            </a:extLst>
          </p:cNvPr>
          <p:cNvSpPr txBox="1"/>
          <p:nvPr/>
        </p:nvSpPr>
        <p:spPr>
          <a:xfrm>
            <a:off x="4131740" y="3037312"/>
            <a:ext cx="2946401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Baguet Script" panose="00000500000000000000" pitchFamily="2" charset="0"/>
              </a:rPr>
              <a:t>Grade 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3032194-36D3-8602-E6F8-AF79019EA913}"/>
              </a:ext>
            </a:extLst>
          </p:cNvPr>
          <p:cNvSpPr txBox="1"/>
          <p:nvPr/>
        </p:nvSpPr>
        <p:spPr>
          <a:xfrm>
            <a:off x="4131739" y="3665816"/>
            <a:ext cx="2946401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Baguet Script" panose="00000500000000000000" pitchFamily="2" charset="0"/>
              </a:rPr>
              <a:t>Grade 2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D2D7ABA-F0EA-AE62-A59F-19A38840DD64}"/>
              </a:ext>
            </a:extLst>
          </p:cNvPr>
          <p:cNvSpPr txBox="1"/>
          <p:nvPr/>
        </p:nvSpPr>
        <p:spPr>
          <a:xfrm>
            <a:off x="4131739" y="4293439"/>
            <a:ext cx="2946401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Baguet Script" panose="00000500000000000000" pitchFamily="2" charset="0"/>
              </a:rPr>
              <a:t>Grade 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EF61A9-AA29-6002-3E63-B44663AE0A97}"/>
              </a:ext>
            </a:extLst>
          </p:cNvPr>
          <p:cNvSpPr txBox="1"/>
          <p:nvPr/>
        </p:nvSpPr>
        <p:spPr>
          <a:xfrm>
            <a:off x="79022" y="25714"/>
            <a:ext cx="3962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Grading system </a:t>
            </a:r>
          </a:p>
        </p:txBody>
      </p:sp>
      <p:pic>
        <p:nvPicPr>
          <p:cNvPr id="22" name="Picture 21" descr="A piece of cake on a plate&#10;&#10;AI-generated content may be incorrect.">
            <a:extLst>
              <a:ext uri="{FF2B5EF4-FFF2-40B4-BE49-F238E27FC236}">
                <a16:creationId xmlns:a16="http://schemas.microsoft.com/office/drawing/2014/main" id="{E317FFEF-D6B1-3BF1-27D5-52C90E1B76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3" t="10036" r="18710" b="20430"/>
          <a:stretch/>
        </p:blipFill>
        <p:spPr>
          <a:xfrm>
            <a:off x="7213600" y="597739"/>
            <a:ext cx="1798228" cy="161807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8EBDF65-FF56-EAFE-250B-152B924151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51" t="29320" r="41434" b="11338"/>
          <a:stretch/>
        </p:blipFill>
        <p:spPr>
          <a:xfrm rot="10800000">
            <a:off x="7334002" y="3082932"/>
            <a:ext cx="1677826" cy="1480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1994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52528" y="15468"/>
            <a:ext cx="67102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Any other information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630582" y="784909"/>
            <a:ext cx="632492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Two Classes </a:t>
            </a:r>
          </a:p>
          <a:p>
            <a:endParaRPr lang="en-GB" sz="2800" dirty="0"/>
          </a:p>
          <a:p>
            <a:r>
              <a:rPr lang="en-GB" sz="2800" dirty="0"/>
              <a:t>20 pupils maximum in each class</a:t>
            </a:r>
          </a:p>
          <a:p>
            <a:endParaRPr lang="en-GB" sz="2800" dirty="0"/>
          </a:p>
          <a:p>
            <a:r>
              <a:rPr lang="en-GB" sz="2800" dirty="0"/>
              <a:t>One practical lesson per week</a:t>
            </a:r>
          </a:p>
          <a:p>
            <a:endParaRPr lang="en-GB" sz="2800" dirty="0"/>
          </a:p>
          <a:p>
            <a:r>
              <a:rPr lang="en-GB" sz="2800" dirty="0"/>
              <a:t>Practical lesson can be adapted for individual needs </a:t>
            </a:r>
            <a:r>
              <a:rPr lang="en-GB" sz="2400" dirty="0"/>
              <a:t>i.e. vegetarian, allergies or religion </a:t>
            </a:r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296852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SCF0802">
            <a:extLst>
              <a:ext uri="{FF2B5EF4-FFF2-40B4-BE49-F238E27FC236}">
                <a16:creationId xmlns:a16="http://schemas.microsoft.com/office/drawing/2014/main" id="{58EF29FC-61B4-703C-BF17-341F4961D72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15293" r="46587" b="55448"/>
          <a:stretch/>
        </p:blipFill>
        <p:spPr bwMode="auto">
          <a:xfrm>
            <a:off x="3665827" y="1676849"/>
            <a:ext cx="1862502" cy="1449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5124A46-310C-F57B-77C8-10A747D1B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12</a:t>
            </a:fld>
            <a:endParaRPr lang="en"/>
          </a:p>
        </p:txBody>
      </p:sp>
      <p:pic>
        <p:nvPicPr>
          <p:cNvPr id="3" name="Picture 2" descr="DSCF0757">
            <a:extLst>
              <a:ext uri="{FF2B5EF4-FFF2-40B4-BE49-F238E27FC236}">
                <a16:creationId xmlns:a16="http://schemas.microsoft.com/office/drawing/2014/main" id="{CC3E558C-BF0E-41A6-9D56-5137D8CFBBE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38744" t="5607" r="24841" b="14834"/>
          <a:stretch/>
        </p:blipFill>
        <p:spPr bwMode="auto">
          <a:xfrm>
            <a:off x="8024966" y="0"/>
            <a:ext cx="1119034" cy="1627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DSCF0756">
            <a:extLst>
              <a:ext uri="{FF2B5EF4-FFF2-40B4-BE49-F238E27FC236}">
                <a16:creationId xmlns:a16="http://schemas.microsoft.com/office/drawing/2014/main" id="{6D83BD78-0027-5E9C-9C10-18CFF1F1782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13018" r="15578" b="5042"/>
          <a:stretch/>
        </p:blipFill>
        <p:spPr bwMode="auto">
          <a:xfrm>
            <a:off x="-46457" y="9619"/>
            <a:ext cx="1639458" cy="1451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DSCF0804">
            <a:extLst>
              <a:ext uri="{FF2B5EF4-FFF2-40B4-BE49-F238E27FC236}">
                <a16:creationId xmlns:a16="http://schemas.microsoft.com/office/drawing/2014/main" id="{B8EEA242-8E1A-197E-497B-F8DBA3FC963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/>
          <a:srcRect l="3346" t="50000" r="57396"/>
          <a:stretch/>
        </p:blipFill>
        <p:spPr bwMode="auto">
          <a:xfrm>
            <a:off x="-58281" y="3518533"/>
            <a:ext cx="1916458" cy="1624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DSCF0470">
            <a:extLst>
              <a:ext uri="{FF2B5EF4-FFF2-40B4-BE49-F238E27FC236}">
                <a16:creationId xmlns:a16="http://schemas.microsoft.com/office/drawing/2014/main" id="{A469673B-D4C4-98BF-20A1-F02F3317A18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/>
          <a:srcRect l="17605" t="10983" r="16978" b="10328"/>
          <a:stretch/>
        </p:blipFill>
        <p:spPr bwMode="auto">
          <a:xfrm>
            <a:off x="5654413" y="1902704"/>
            <a:ext cx="1681548" cy="1338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DSCF0469">
            <a:extLst>
              <a:ext uri="{FF2B5EF4-FFF2-40B4-BE49-F238E27FC236}">
                <a16:creationId xmlns:a16="http://schemas.microsoft.com/office/drawing/2014/main" id="{E22F95F3-E659-8DF3-77FF-22AF8AAC593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/>
          <a:srcRect l="25877" t="11947" r="21096" b="4255"/>
          <a:stretch/>
        </p:blipFill>
        <p:spPr bwMode="auto">
          <a:xfrm rot="5400000">
            <a:off x="1883177" y="-44854"/>
            <a:ext cx="1676849" cy="1766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DSCF0478">
            <a:extLst>
              <a:ext uri="{FF2B5EF4-FFF2-40B4-BE49-F238E27FC236}">
                <a16:creationId xmlns:a16="http://schemas.microsoft.com/office/drawing/2014/main" id="{E48A2EA4-7AC6-FA51-214F-9FE9FC34FC0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/>
          <a:srcRect l="27545" t="33028" r="19035"/>
          <a:stretch/>
        </p:blipFill>
        <p:spPr bwMode="auto">
          <a:xfrm>
            <a:off x="5656919" y="-33366"/>
            <a:ext cx="2021348" cy="168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P5180049">
            <a:extLst>
              <a:ext uri="{FF2B5EF4-FFF2-40B4-BE49-F238E27FC236}">
                <a16:creationId xmlns:a16="http://schemas.microsoft.com/office/drawing/2014/main" id="{9DE1E608-2396-6E1B-A34B-BE1C9A05133C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/>
          <a:srcRect l="23676" t="9198" r="24064" b="33265"/>
          <a:stretch/>
        </p:blipFill>
        <p:spPr bwMode="auto">
          <a:xfrm>
            <a:off x="3850202" y="123414"/>
            <a:ext cx="1633368" cy="1354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>
            <a:extLst>
              <a:ext uri="{FF2B5EF4-FFF2-40B4-BE49-F238E27FC236}">
                <a16:creationId xmlns:a16="http://schemas.microsoft.com/office/drawing/2014/main" id="{4D803761-EBC1-9920-A819-3CE2C2D12E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68" t="21016" r="28511" b="18892"/>
          <a:stretch/>
        </p:blipFill>
        <p:spPr bwMode="auto">
          <a:xfrm>
            <a:off x="-58281" y="1865149"/>
            <a:ext cx="1731397" cy="1565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4378C4A-7958-8141-F2BB-E6EA36F97535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01" t="26848" b="13810"/>
          <a:stretch/>
        </p:blipFill>
        <p:spPr>
          <a:xfrm rot="10800000">
            <a:off x="7392711" y="1980506"/>
            <a:ext cx="1542362" cy="157051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9222FB6F-9933-B989-D1F3-9FE9501000A4}"/>
              </a:ext>
            </a:extLst>
          </p:cNvPr>
          <p:cNvSpPr txBox="1"/>
          <p:nvPr/>
        </p:nvSpPr>
        <p:spPr>
          <a:xfrm>
            <a:off x="4392003" y="2841807"/>
            <a:ext cx="48836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/>
              <a:t>Any</a:t>
            </a:r>
          </a:p>
          <a:p>
            <a:r>
              <a:rPr lang="en-GB" sz="7200" b="1" dirty="0"/>
              <a:t>Questions? </a:t>
            </a:r>
          </a:p>
        </p:txBody>
      </p:sp>
      <p:pic>
        <p:nvPicPr>
          <p:cNvPr id="14" name="Picture 13" descr="A plate of food on a marble surface&#10;&#10;AI-generated content may be incorrect.">
            <a:extLst>
              <a:ext uri="{FF2B5EF4-FFF2-40B4-BE49-F238E27FC236}">
                <a16:creationId xmlns:a16="http://schemas.microsoft.com/office/drawing/2014/main" id="{5272FDEA-4EAB-AFF1-CEF6-77B7B7D06F4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10" t="28106" r="5991" b="25148"/>
          <a:stretch/>
        </p:blipFill>
        <p:spPr>
          <a:xfrm>
            <a:off x="2118930" y="3296060"/>
            <a:ext cx="2212126" cy="1275605"/>
          </a:xfrm>
          <a:prstGeom prst="rect">
            <a:avLst/>
          </a:prstGeom>
        </p:spPr>
      </p:pic>
      <p:pic>
        <p:nvPicPr>
          <p:cNvPr id="23" name="Picture 22" descr="A plate of food with a name tag&#10;&#10;AI-generated content may be incorrect.">
            <a:extLst>
              <a:ext uri="{FF2B5EF4-FFF2-40B4-BE49-F238E27FC236}">
                <a16:creationId xmlns:a16="http://schemas.microsoft.com/office/drawing/2014/main" id="{25504191-6BB3-6E04-45E2-5D7141E3B02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07" t="9938" r="6647" b="21740"/>
          <a:stretch/>
        </p:blipFill>
        <p:spPr>
          <a:xfrm>
            <a:off x="1908259" y="1793501"/>
            <a:ext cx="1503155" cy="1359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25397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3EB06D02A48541B652EE10E8E2507B" ma:contentTypeVersion="14" ma:contentTypeDescription="Create a new document." ma:contentTypeScope="" ma:versionID="268cccf35283f43c8b2b26ddd6ae2a6b">
  <xsd:schema xmlns:xsd="http://www.w3.org/2001/XMLSchema" xmlns:xs="http://www.w3.org/2001/XMLSchema" xmlns:p="http://schemas.microsoft.com/office/2006/metadata/properties" xmlns:ns3="9a070888-7c4f-49aa-9b12-6eaefc5ac22d" xmlns:ns4="a06a0e7f-eb73-4af9-b1a9-9bb46dd42b4f" targetNamespace="http://schemas.microsoft.com/office/2006/metadata/properties" ma:root="true" ma:fieldsID="973be65148517bbb15552a591e83c2cd" ns3:_="" ns4:_="">
    <xsd:import namespace="9a070888-7c4f-49aa-9b12-6eaefc5ac22d"/>
    <xsd:import namespace="a06a0e7f-eb73-4af9-b1a9-9bb46dd42b4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070888-7c4f-49aa-9b12-6eaefc5ac2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6a0e7f-eb73-4af9-b1a9-9bb46dd42b4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a06a0e7f-eb73-4af9-b1a9-9bb46dd42b4f">
      <UserInfo>
        <DisplayName>S Carr</DisplayName>
        <AccountId>330</AccountId>
        <AccountType/>
      </UserInfo>
    </SharedWithUsers>
    <_activity xmlns="9a070888-7c4f-49aa-9b12-6eaefc5ac22d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9E5B1C5-0351-440F-970D-C915FDD1F2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a070888-7c4f-49aa-9b12-6eaefc5ac22d"/>
    <ds:schemaRef ds:uri="a06a0e7f-eb73-4af9-b1a9-9bb46dd42b4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A8A60C-D702-4061-AEEC-26AB815CD7FD}">
  <ds:schemaRefs>
    <ds:schemaRef ds:uri="http://schemas.microsoft.com/office/2006/metadata/properties"/>
    <ds:schemaRef ds:uri="http://schemas.microsoft.com/office/infopath/2007/PartnerControls"/>
    <ds:schemaRef ds:uri="a06a0e7f-eb73-4af9-b1a9-9bb46dd42b4f"/>
    <ds:schemaRef ds:uri="http://purl.org/dc/terms/"/>
    <ds:schemaRef ds:uri="http://schemas.microsoft.com/office/2006/documentManagement/types"/>
    <ds:schemaRef ds:uri="9a070888-7c4f-49aa-9b12-6eaefc5ac22d"/>
    <ds:schemaRef ds:uri="http://purl.org/dc/elements/1.1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78D5D99-214F-4A7A-9769-97D2E83F1C3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3866</TotalTime>
  <Words>295</Words>
  <Application>Microsoft Office PowerPoint</Application>
  <PresentationFormat>On-screen Show (16:9)</PresentationFormat>
  <Paragraphs>79</Paragraphs>
  <Slides>12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Calibri Light</vt:lpstr>
      <vt:lpstr>Wingdings 3</vt:lpstr>
      <vt:lpstr>Arial</vt:lpstr>
      <vt:lpstr>Baguet Script</vt:lpstr>
      <vt:lpstr>Trebuchet MS</vt:lpstr>
      <vt:lpstr>Calibri</vt:lpstr>
      <vt:lpstr>Facet</vt:lpstr>
      <vt:lpstr>PowerPoint Presentation</vt:lpstr>
      <vt:lpstr>Year 9 Pathways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 EXPERIENCE 2022</dc:title>
  <dc:creator>A Branton</dc:creator>
  <cp:lastModifiedBy>R Crawley</cp:lastModifiedBy>
  <cp:revision>233</cp:revision>
  <dcterms:modified xsi:type="dcterms:W3CDTF">2025-02-13T16:01:17Z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0x0101004F3EB06D02A48541B652EE10E8E2507B</vt:lpwstr>
  </property>
</Properties>
</file>