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0" r:id="rId4"/>
  </p:sldMasterIdLst>
  <p:notesMasterIdLst>
    <p:notesMasterId r:id="rId14"/>
  </p:notesMasterIdLst>
  <p:sldIdLst>
    <p:sldId id="256" r:id="rId5"/>
    <p:sldId id="305" r:id="rId6"/>
    <p:sldId id="314" r:id="rId7"/>
    <p:sldId id="315" r:id="rId8"/>
    <p:sldId id="316" r:id="rId9"/>
    <p:sldId id="317" r:id="rId10"/>
    <p:sldId id="318" r:id="rId11"/>
    <p:sldId id="319" r:id="rId12"/>
    <p:sldId id="320" r:id="rId13"/>
  </p:sldIdLst>
  <p:sldSz cx="9144000" cy="5143500" type="screen16x9"/>
  <p:notesSz cx="6858000" cy="9144000"/>
  <p:embeddedFontLst>
    <p:embeddedFont>
      <p:font typeface="Calibri Light" panose="020F0302020204030204" pitchFamily="34" charset="0"/>
      <p:regular r:id="rId15"/>
      <p:italic r:id="rId16"/>
    </p:embeddedFont>
    <p:embeddedFont>
      <p:font typeface="Trebuchet MS" panose="020B0603020202020204" pitchFamily="34" charset="0"/>
      <p:regular r:id="rId17"/>
      <p:bold r:id="rId18"/>
      <p:italic r:id="rId19"/>
      <p:boldItalic r:id="rId20"/>
    </p:embeddedFont>
    <p:embeddedFont>
      <p:font typeface="Wingdings 3" panose="05040102010807070707" pitchFamily="18" charset="2"/>
      <p:regular r:id="rId2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2A20BD-2505-46DF-82F6-A791D1CCFF51}">
  <a:tblStyle styleId="{242A20BD-2505-46DF-82F6-A791D1CCFF5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EBB38DEC-D873-43F8-8245-15F6AB083779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8" d="100"/>
          <a:sy n="88" d="100"/>
        </p:scale>
        <p:origin x="8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4.fntdata"/><Relationship Id="rId3" Type="http://schemas.openxmlformats.org/officeDocument/2006/relationships/customXml" Target="../customXml/item3.xml"/><Relationship Id="rId21" Type="http://schemas.openxmlformats.org/officeDocument/2006/relationships/font" Target="fonts/font7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3.fntdata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font" Target="fonts/font1.fntdata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01240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57668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601977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248941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423699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255322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229789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162147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1803400"/>
            <a:ext cx="5825202" cy="1234727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3038125"/>
            <a:ext cx="5825202" cy="82267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03734591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96231540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025651"/>
            <a:ext cx="6447501" cy="136993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851924276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1620442"/>
            <a:ext cx="3138026" cy="29105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1620442"/>
            <a:ext cx="3138026" cy="291058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2/25/2025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038451185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1620737"/>
            <a:ext cx="313921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052934"/>
            <a:ext cx="3139217" cy="247808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1620737"/>
            <a:ext cx="313921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052934"/>
            <a:ext cx="3139213" cy="247808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05202742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02222115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05101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123953"/>
            <a:ext cx="2890896" cy="958850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386193"/>
            <a:ext cx="3385156" cy="414482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082802"/>
            <a:ext cx="2890896" cy="193833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2/25/2025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08422162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600450"/>
            <a:ext cx="644750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457200"/>
            <a:ext cx="6447501" cy="288428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4025504"/>
            <a:ext cx="6447500" cy="505518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16656772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25527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65733412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2724150"/>
            <a:ext cx="5418393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20" name="TextBox 19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1050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77645523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48991"/>
            <a:ext cx="6447501" cy="1946595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54983050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5526232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57200"/>
            <a:ext cx="6441152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68008952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31533133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457200"/>
            <a:ext cx="978557" cy="3938588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57200"/>
            <a:ext cx="5295113" cy="393858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48219681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2255425" y="1991825"/>
            <a:ext cx="46332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83184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1620442"/>
            <a:ext cx="6447501" cy="291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4531022"/>
            <a:ext cx="68395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4531022"/>
            <a:ext cx="472320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4531022"/>
            <a:ext cx="5125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54483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ransition>
    <p:fade thruBlk="1"/>
  </p:transition>
  <p:hf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3"/>
          <p:cNvSpPr txBox="1">
            <a:spLocks noGrp="1"/>
          </p:cNvSpPr>
          <p:nvPr>
            <p:ph type="ctrTitle"/>
          </p:nvPr>
        </p:nvSpPr>
        <p:spPr>
          <a:xfrm>
            <a:off x="-1315908" y="79685"/>
            <a:ext cx="10274849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 dirty="0">
                <a:solidFill>
                  <a:schemeClr val="tx1"/>
                </a:solidFill>
              </a:rPr>
              <a:t>Year 9 Pathways</a:t>
            </a:r>
            <a:endParaRPr sz="6000" b="1" dirty="0">
              <a:solidFill>
                <a:schemeClr val="tx1"/>
              </a:solidFill>
            </a:endParaRPr>
          </a:p>
        </p:txBody>
      </p:sp>
      <p:sp>
        <p:nvSpPr>
          <p:cNvPr id="3" name="Text Placeholder 7">
            <a:extLst>
              <a:ext uri="{FF2B5EF4-FFF2-40B4-BE49-F238E27FC236}">
                <a16:creationId xmlns:a16="http://schemas.microsoft.com/office/drawing/2014/main" id="{B3F0B078-261A-4DA5-9A58-56919772E0AD}"/>
              </a:ext>
            </a:extLst>
          </p:cNvPr>
          <p:cNvSpPr txBox="1">
            <a:spLocks/>
          </p:cNvSpPr>
          <p:nvPr/>
        </p:nvSpPr>
        <p:spPr>
          <a:xfrm>
            <a:off x="696685" y="3788984"/>
            <a:ext cx="6128657" cy="595245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3600" dirty="0">
                <a:solidFill>
                  <a:schemeClr val="tx1"/>
                </a:solidFill>
              </a:rPr>
              <a:t>Welcome to Humanities – </a:t>
            </a:r>
            <a:r>
              <a:rPr lang="en-GB" sz="3600" b="1" dirty="0">
                <a:solidFill>
                  <a:schemeClr val="tx1"/>
                </a:solidFill>
              </a:rPr>
              <a:t>History</a:t>
            </a:r>
            <a:r>
              <a:rPr lang="en-GB" sz="3600" dirty="0">
                <a:solidFill>
                  <a:schemeClr val="tx1"/>
                </a:solidFill>
              </a:rPr>
              <a:t> and </a:t>
            </a:r>
            <a:r>
              <a:rPr lang="en-GB" sz="3600" b="1" dirty="0">
                <a:solidFill>
                  <a:schemeClr val="tx1"/>
                </a:solidFill>
              </a:rPr>
              <a:t>Geography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8A0C19-4185-4002-8D7D-7DA5306BBF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906" y="1354516"/>
            <a:ext cx="5687219" cy="208626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871949" y="54515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Which Subjects do we offer?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544286" y="1153886"/>
            <a:ext cx="60198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GCSE History</a:t>
            </a:r>
          </a:p>
          <a:p>
            <a:endParaRPr lang="en-GB" b="1" dirty="0"/>
          </a:p>
          <a:p>
            <a:r>
              <a:rPr lang="en-GB" b="1" dirty="0"/>
              <a:t>Exam board - OCR SHP B</a:t>
            </a:r>
          </a:p>
          <a:p>
            <a:endParaRPr lang="en-GB" dirty="0"/>
          </a:p>
          <a:p>
            <a:r>
              <a:rPr lang="en-GB" dirty="0"/>
              <a:t>This is a great History course as it offers a wide range of topics to gain the interest of all students.</a:t>
            </a:r>
          </a:p>
          <a:p>
            <a:endParaRPr lang="en-GB" dirty="0"/>
          </a:p>
          <a:p>
            <a:r>
              <a:rPr lang="en-GB" dirty="0"/>
              <a:t>It also covers a variety of skills such as source analysis and essay style responses.</a:t>
            </a:r>
          </a:p>
          <a:p>
            <a:endParaRPr lang="en-GB" dirty="0"/>
          </a:p>
          <a:p>
            <a:r>
              <a:rPr lang="en-GB" dirty="0"/>
              <a:t>Student responses require both medium and longer essay based answers.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7684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414749" y="0"/>
            <a:ext cx="67102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Which topics do we teach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9542" y="3842657"/>
            <a:ext cx="1734457" cy="130084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171657" y="619185"/>
            <a:ext cx="758985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/>
              <a:t>People’s Health  1250 – Modern day</a:t>
            </a:r>
          </a:p>
          <a:p>
            <a:r>
              <a:rPr lang="en-GB" sz="1600" dirty="0"/>
              <a:t>The development of beliefs and attitudes about disease and health of the people.</a:t>
            </a:r>
          </a:p>
          <a:p>
            <a:endParaRPr lang="en-GB" sz="1600" dirty="0"/>
          </a:p>
          <a:p>
            <a:r>
              <a:rPr lang="en-GB" sz="1600" b="1" u="sng" dirty="0"/>
              <a:t>Elizabethans</a:t>
            </a:r>
          </a:p>
          <a:p>
            <a:r>
              <a:rPr lang="en-GB" sz="1600" dirty="0"/>
              <a:t>A study about how Elizabeth I made England the richest and most powerful European nation under her rule</a:t>
            </a:r>
          </a:p>
          <a:p>
            <a:endParaRPr lang="en-GB" sz="1600" dirty="0"/>
          </a:p>
          <a:p>
            <a:r>
              <a:rPr lang="en-GB" sz="1600" b="1" u="sng" dirty="0"/>
              <a:t>Living Under Nazi Rule</a:t>
            </a:r>
          </a:p>
          <a:p>
            <a:r>
              <a:rPr lang="en-GB" sz="1600" dirty="0"/>
              <a:t>From the rise of Hitler to his final downfall at the end of WWII – and the impact on life in Germany and the nations it took over</a:t>
            </a:r>
          </a:p>
          <a:p>
            <a:endParaRPr lang="en-GB" sz="1600" dirty="0"/>
          </a:p>
          <a:p>
            <a:r>
              <a:rPr lang="en-GB" sz="1600" b="1" u="sng" dirty="0"/>
              <a:t>Making of America</a:t>
            </a:r>
          </a:p>
          <a:p>
            <a:r>
              <a:rPr lang="en-GB" sz="1600" dirty="0"/>
              <a:t>The study of ‘White’ American dominance of the continent and their changing relationship with ‘Natives’ and ‘Black’ Americans </a:t>
            </a:r>
          </a:p>
          <a:p>
            <a:endParaRPr lang="en-GB" sz="1600" dirty="0"/>
          </a:p>
          <a:p>
            <a:r>
              <a:rPr lang="en-GB" sz="1600" b="1" u="sng" dirty="0"/>
              <a:t>Kenilworth Castle</a:t>
            </a:r>
          </a:p>
          <a:p>
            <a:r>
              <a:rPr lang="en-GB" sz="1600" dirty="0"/>
              <a:t>A study of the changing nature of the site over time</a:t>
            </a:r>
          </a:p>
        </p:txBody>
      </p:sp>
    </p:spTree>
    <p:extLst>
      <p:ext uri="{BB962C8B-B14F-4D97-AF65-F5344CB8AC3E}">
        <p14:creationId xmlns:p14="http://schemas.microsoft.com/office/powerpoint/2010/main" val="11089666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138232" y="70309"/>
            <a:ext cx="69611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What does the assessment look like?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245213" y="1092288"/>
            <a:ext cx="6747168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5 topics are assessed across 3 different exam papers:</a:t>
            </a:r>
          </a:p>
          <a:p>
            <a:endParaRPr lang="en-GB" dirty="0"/>
          </a:p>
          <a:p>
            <a:r>
              <a:rPr lang="en-GB" dirty="0"/>
              <a:t>1 – 1 hour – Kenilworth Castle</a:t>
            </a:r>
          </a:p>
          <a:p>
            <a:endParaRPr lang="en-GB" dirty="0"/>
          </a:p>
          <a:p>
            <a:r>
              <a:rPr lang="en-GB" dirty="0"/>
              <a:t>2 – 1 hr 45 mins – People’s Health and Elizabethans</a:t>
            </a:r>
          </a:p>
          <a:p>
            <a:endParaRPr lang="en-GB" dirty="0"/>
          </a:p>
          <a:p>
            <a:r>
              <a:rPr lang="en-GB" dirty="0"/>
              <a:t>3 – 1 hr 45 mins – Living Under Nazi Rule and Making of America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Each of the 5 topics above is worth 20% of the final mark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65744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364956" y="-4999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Additional information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6144" y="3690257"/>
            <a:ext cx="1710269" cy="128270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233164" y="641332"/>
            <a:ext cx="6847659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History department has a long track record of impressive</a:t>
            </a:r>
          </a:p>
          <a:p>
            <a:r>
              <a:rPr lang="en-GB" dirty="0"/>
              <a:t>outcomes for students – with progress being made across all abilities.</a:t>
            </a:r>
          </a:p>
          <a:p>
            <a:endParaRPr lang="en-GB" dirty="0"/>
          </a:p>
          <a:p>
            <a:r>
              <a:rPr lang="en-GB" dirty="0"/>
              <a:t>High quality teaching staff and resources.</a:t>
            </a:r>
          </a:p>
          <a:p>
            <a:endParaRPr lang="en-GB" dirty="0"/>
          </a:p>
          <a:p>
            <a:r>
              <a:rPr lang="en-GB" dirty="0"/>
              <a:t>Berlin trip – link to Living Under Nazi Rule topic.</a:t>
            </a:r>
          </a:p>
          <a:p>
            <a:endParaRPr lang="en-GB" dirty="0"/>
          </a:p>
          <a:p>
            <a:r>
              <a:rPr lang="en-GB" dirty="0"/>
              <a:t>Trip to Kenilworth Castle.</a:t>
            </a:r>
          </a:p>
          <a:p>
            <a:endParaRPr lang="en-GB" dirty="0"/>
          </a:p>
          <a:p>
            <a:r>
              <a:rPr lang="en-GB" dirty="0"/>
              <a:t>Wide range of interesting topics.</a:t>
            </a:r>
          </a:p>
          <a:p>
            <a:endParaRPr lang="en-GB" dirty="0"/>
          </a:p>
          <a:p>
            <a:r>
              <a:rPr lang="en-GB" dirty="0"/>
              <a:t>Multi skills – evidence gathering, debating, constructing an argument, comparing, analysing, inferring -  all link to a range of careers.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96852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871949" y="54515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Which Subjects do we offer?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561004" y="1018419"/>
            <a:ext cx="60198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GCSE Geography.</a:t>
            </a:r>
          </a:p>
          <a:p>
            <a:endParaRPr lang="en-GB" b="1" dirty="0"/>
          </a:p>
          <a:p>
            <a:r>
              <a:rPr lang="en-GB" b="1" dirty="0"/>
              <a:t>Exam board - AQA</a:t>
            </a:r>
          </a:p>
          <a:p>
            <a:endParaRPr lang="en-GB" dirty="0"/>
          </a:p>
          <a:p>
            <a:r>
              <a:rPr lang="en-GB" dirty="0"/>
              <a:t>This is a broad and balanced course that includes Physical Geography, Human Geography and fieldwork.</a:t>
            </a:r>
          </a:p>
          <a:p>
            <a:endParaRPr lang="en-GB" dirty="0"/>
          </a:p>
          <a:p>
            <a:r>
              <a:rPr lang="en-GB" dirty="0"/>
              <a:t>It also covers a variety of skills such as cartographical, numeracy, literacy and enquiry based problem solving.</a:t>
            </a:r>
          </a:p>
          <a:p>
            <a:endParaRPr lang="en-GB" dirty="0"/>
          </a:p>
          <a:p>
            <a:r>
              <a:rPr lang="en-GB" dirty="0"/>
              <a:t>Student responses require factual knowledge, statistical analysis and short and medium length extended prose answers.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23346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414749" y="0"/>
            <a:ext cx="67102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Which topics do we teach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117470" y="624819"/>
            <a:ext cx="3201463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Physical</a:t>
            </a:r>
          </a:p>
          <a:p>
            <a:endParaRPr lang="en-GB" sz="1400" b="1" u="sng" dirty="0"/>
          </a:p>
          <a:p>
            <a:r>
              <a:rPr lang="en-GB" sz="1400" b="1" u="sng" dirty="0"/>
              <a:t>The challenge of natural hazards</a:t>
            </a:r>
          </a:p>
          <a:p>
            <a:r>
              <a:rPr lang="en-GB" sz="1400" dirty="0"/>
              <a:t>Plate tectonics, earthquakes, volcanoes, tropical storms and climate change.</a:t>
            </a:r>
          </a:p>
          <a:p>
            <a:endParaRPr lang="en-GB" sz="1400" dirty="0"/>
          </a:p>
          <a:p>
            <a:r>
              <a:rPr lang="en-GB" sz="1400" b="1" u="sng" dirty="0"/>
              <a:t>UK physical landscapes</a:t>
            </a:r>
          </a:p>
          <a:p>
            <a:r>
              <a:rPr lang="en-GB" sz="1400" dirty="0"/>
              <a:t>Coastal and fluvial processes</a:t>
            </a:r>
          </a:p>
          <a:p>
            <a:r>
              <a:rPr lang="en-GB" sz="1400" dirty="0"/>
              <a:t>Coastal and fluvial landforms</a:t>
            </a:r>
          </a:p>
          <a:p>
            <a:r>
              <a:rPr lang="en-GB" sz="1400" dirty="0"/>
              <a:t>Coastal and fluvial management</a:t>
            </a:r>
          </a:p>
          <a:p>
            <a:endParaRPr lang="en-GB" sz="1400" dirty="0"/>
          </a:p>
          <a:p>
            <a:r>
              <a:rPr lang="en-GB" sz="1400" b="1" u="sng" dirty="0"/>
              <a:t>The living world</a:t>
            </a:r>
          </a:p>
          <a:p>
            <a:r>
              <a:rPr lang="en-GB" sz="1400" dirty="0"/>
              <a:t>Local ecosystems, rainforest characteristics, deforestation causes and management. Desert characteristics, opportunities and challenges.</a:t>
            </a:r>
          </a:p>
          <a:p>
            <a:endParaRPr lang="en-GB" sz="16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802C43-CC12-4333-91CA-8985926A93A8}"/>
              </a:ext>
            </a:extLst>
          </p:cNvPr>
          <p:cNvSpPr txBox="1"/>
          <p:nvPr/>
        </p:nvSpPr>
        <p:spPr>
          <a:xfrm>
            <a:off x="3549227" y="776148"/>
            <a:ext cx="3650826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Human</a:t>
            </a:r>
          </a:p>
          <a:p>
            <a:endParaRPr lang="en-GB" sz="1400" b="1" u="sng" dirty="0"/>
          </a:p>
          <a:p>
            <a:r>
              <a:rPr lang="en-GB" sz="1400" b="1" u="sng" dirty="0"/>
              <a:t>Urban issues and challenges</a:t>
            </a:r>
          </a:p>
          <a:p>
            <a:r>
              <a:rPr lang="en-GB" sz="1400" dirty="0"/>
              <a:t>Megacities, Urbanisation, opportunities and challenges in a low income city (Rio de Janeiro, opportunities and challenges in a high income city (Birmingham).</a:t>
            </a:r>
          </a:p>
          <a:p>
            <a:endParaRPr lang="en-GB" sz="1400" dirty="0"/>
          </a:p>
          <a:p>
            <a:r>
              <a:rPr lang="en-GB" sz="1400" b="1" u="sng" dirty="0"/>
              <a:t>The changing economic world</a:t>
            </a:r>
          </a:p>
          <a:p>
            <a:r>
              <a:rPr lang="en-GB" sz="1400" dirty="0"/>
              <a:t>The development gap- Causes and solutions, Case study of a newly emerging economy (Nigeria).  The UK economy.</a:t>
            </a:r>
          </a:p>
          <a:p>
            <a:endParaRPr lang="en-GB" sz="1400" dirty="0"/>
          </a:p>
          <a:p>
            <a:r>
              <a:rPr lang="en-GB" sz="1400" b="1" u="sng" dirty="0"/>
              <a:t>Resource management</a:t>
            </a:r>
          </a:p>
          <a:p>
            <a:r>
              <a:rPr lang="en-GB" sz="1400" dirty="0"/>
              <a:t>Food, water and energy provision and management in the UK and energy provision and management abroad.</a:t>
            </a:r>
          </a:p>
        </p:txBody>
      </p:sp>
    </p:spTree>
    <p:extLst>
      <p:ext uri="{BB962C8B-B14F-4D97-AF65-F5344CB8AC3E}">
        <p14:creationId xmlns:p14="http://schemas.microsoft.com/office/powerpoint/2010/main" val="25286087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138232" y="70309"/>
            <a:ext cx="69611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What does the assessment look like?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245213" y="1092288"/>
            <a:ext cx="614173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six topics are examined in two separate 1 hour 30 GCSE examinations</a:t>
            </a:r>
          </a:p>
          <a:p>
            <a:endParaRPr lang="en-GB" dirty="0"/>
          </a:p>
          <a:p>
            <a:r>
              <a:rPr lang="en-GB" dirty="0"/>
              <a:t>There is an additional applied skills based paper that includes pre release material and questions based on fieldwork conducted at the end of Year 10.</a:t>
            </a:r>
          </a:p>
          <a:p>
            <a:endParaRPr lang="en-GB" dirty="0"/>
          </a:p>
          <a:p>
            <a:r>
              <a:rPr lang="en-GB" dirty="0"/>
              <a:t>1 hr 30- Living with the physical environment.</a:t>
            </a:r>
          </a:p>
          <a:p>
            <a:r>
              <a:rPr lang="en-GB" dirty="0"/>
              <a:t>1 hr 30- Challenges in the human environment.</a:t>
            </a:r>
          </a:p>
          <a:p>
            <a:r>
              <a:rPr lang="en-GB" dirty="0"/>
              <a:t>1 hr 30- Geographical applications.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29071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364956" y="-4999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Additional information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6144" y="3690257"/>
            <a:ext cx="1710269" cy="128270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118531" y="641332"/>
            <a:ext cx="7087613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The Geography department has a long track record of impressive outcomes for students – with progress being made across all abilities.  </a:t>
            </a:r>
          </a:p>
          <a:p>
            <a:endParaRPr lang="en-GB" sz="1600" dirty="0"/>
          </a:p>
          <a:p>
            <a:r>
              <a:rPr lang="en-GB" sz="1600" dirty="0"/>
              <a:t>All teachers are vastly experienced and due to GCSE popularity, </a:t>
            </a:r>
          </a:p>
          <a:p>
            <a:r>
              <a:rPr lang="en-GB" sz="1600" dirty="0"/>
              <a:t>our A level cohort has increased rapidly in size in recent years.  </a:t>
            </a:r>
          </a:p>
          <a:p>
            <a:endParaRPr lang="en-GB" sz="1600" dirty="0"/>
          </a:p>
          <a:p>
            <a:endParaRPr lang="en-GB" sz="1600" dirty="0"/>
          </a:p>
          <a:p>
            <a:r>
              <a:rPr lang="en-GB" sz="1600" b="1" dirty="0"/>
              <a:t>Multi skills </a:t>
            </a:r>
            <a:r>
              <a:rPr lang="en-GB" sz="1600" dirty="0"/>
              <a:t>– Creating and analysing a range of graphs and cartographical images.  Statistical and photographical analysis, enquiry based field studies, debating, evaluating and extended writing.  </a:t>
            </a:r>
          </a:p>
          <a:p>
            <a:endParaRPr lang="en-GB" sz="1600" dirty="0"/>
          </a:p>
          <a:p>
            <a:r>
              <a:rPr lang="en-GB" sz="1600" b="1" dirty="0"/>
              <a:t>Trips include </a:t>
            </a:r>
          </a:p>
          <a:p>
            <a:r>
              <a:rPr lang="en-GB" sz="1600" dirty="0"/>
              <a:t>Carding Mill Valley</a:t>
            </a:r>
          </a:p>
          <a:p>
            <a:r>
              <a:rPr lang="en-GB" sz="1600" dirty="0"/>
              <a:t>Solihull town centre</a:t>
            </a:r>
          </a:p>
          <a:p>
            <a:r>
              <a:rPr lang="en-GB" sz="1600" dirty="0"/>
              <a:t>Iceland (early 2027 planned)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677816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3EB06D02A48541B652EE10E8E2507B" ma:contentTypeVersion="14" ma:contentTypeDescription="Create a new document." ma:contentTypeScope="" ma:versionID="268cccf35283f43c8b2b26ddd6ae2a6b">
  <xsd:schema xmlns:xsd="http://www.w3.org/2001/XMLSchema" xmlns:xs="http://www.w3.org/2001/XMLSchema" xmlns:p="http://schemas.microsoft.com/office/2006/metadata/properties" xmlns:ns3="9a070888-7c4f-49aa-9b12-6eaefc5ac22d" xmlns:ns4="a06a0e7f-eb73-4af9-b1a9-9bb46dd42b4f" targetNamespace="http://schemas.microsoft.com/office/2006/metadata/properties" ma:root="true" ma:fieldsID="973be65148517bbb15552a591e83c2cd" ns3:_="" ns4:_="">
    <xsd:import namespace="9a070888-7c4f-49aa-9b12-6eaefc5ac22d"/>
    <xsd:import namespace="a06a0e7f-eb73-4af9-b1a9-9bb46dd42b4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070888-7c4f-49aa-9b12-6eaefc5ac2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6a0e7f-eb73-4af9-b1a9-9bb46dd42b4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a06a0e7f-eb73-4af9-b1a9-9bb46dd42b4f">
      <UserInfo>
        <DisplayName>S Carr</DisplayName>
        <AccountId>330</AccountId>
        <AccountType/>
      </UserInfo>
    </SharedWithUsers>
    <_activity xmlns="9a070888-7c4f-49aa-9b12-6eaefc5ac22d" xsi:nil="true"/>
  </documentManagement>
</p:properties>
</file>

<file path=customXml/itemProps1.xml><?xml version="1.0" encoding="utf-8"?>
<ds:datastoreItem xmlns:ds="http://schemas.openxmlformats.org/officeDocument/2006/customXml" ds:itemID="{B78D5D99-214F-4A7A-9769-97D2E83F1C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9E5B1C5-0351-440F-970D-C915FDD1F2B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a070888-7c4f-49aa-9b12-6eaefc5ac22d"/>
    <ds:schemaRef ds:uri="a06a0e7f-eb73-4af9-b1a9-9bb46dd42b4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5A8A60C-D702-4061-AEEC-26AB815CD7FD}">
  <ds:schemaRefs>
    <ds:schemaRef ds:uri="http://schemas.microsoft.com/office/2006/metadata/properties"/>
    <ds:schemaRef ds:uri="http://schemas.microsoft.com/office/infopath/2007/PartnerControls"/>
    <ds:schemaRef ds:uri="a06a0e7f-eb73-4af9-b1a9-9bb46dd42b4f"/>
    <ds:schemaRef ds:uri="http://purl.org/dc/terms/"/>
    <ds:schemaRef ds:uri="http://schemas.microsoft.com/office/2006/documentManagement/types"/>
    <ds:schemaRef ds:uri="9a070888-7c4f-49aa-9b12-6eaefc5ac22d"/>
    <ds:schemaRef ds:uri="http://purl.org/dc/elements/1.1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801</TotalTime>
  <Words>709</Words>
  <Application>Microsoft Office PowerPoint</Application>
  <PresentationFormat>On-screen Show (16:9)</PresentationFormat>
  <Paragraphs>131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Trebuchet MS</vt:lpstr>
      <vt:lpstr>Arial</vt:lpstr>
      <vt:lpstr>Wingdings 3</vt:lpstr>
      <vt:lpstr>Calibri Light</vt:lpstr>
      <vt:lpstr>Facet</vt:lpstr>
      <vt:lpstr>Year 9 Pathways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 EXPERIENCE 2022</dc:title>
  <dc:creator>A Branton</dc:creator>
  <cp:lastModifiedBy>A Reece</cp:lastModifiedBy>
  <cp:revision>231</cp:revision>
  <dcterms:modified xsi:type="dcterms:W3CDTF">2025-02-25T09:07:40Z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0x0101004F3EB06D02A48541B652EE10E8E2507B</vt:lpwstr>
  </property>
</Properties>
</file>