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1"/>
  </p:notesMasterIdLst>
  <p:sldIdLst>
    <p:sldId id="256" r:id="rId5"/>
    <p:sldId id="314" r:id="rId6"/>
    <p:sldId id="305" r:id="rId7"/>
    <p:sldId id="315" r:id="rId8"/>
    <p:sldId id="317" r:id="rId9"/>
    <p:sldId id="316" r:id="rId10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12"/>
      <p:italic r:id="rId13"/>
    </p:embeddedFont>
    <p:embeddedFont>
      <p:font typeface="Trebuchet MS" panose="020B0603020202020204" pitchFamily="34" charset="0"/>
      <p:regular r:id="rId14"/>
      <p:bold r:id="rId15"/>
      <p:italic r:id="rId16"/>
      <p:boldItalic r:id="rId17"/>
    </p:embeddedFont>
    <p:embeddedFont>
      <p:font typeface="Wingdings 3" panose="05040102010807070707" pitchFamily="18" charset="2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8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1.jpeg"/><Relationship Id="rId7" Type="http://schemas.openxmlformats.org/officeDocument/2006/relationships/image" Target="../media/image8.jpe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3.png"/><Relationship Id="rId5" Type="http://schemas.openxmlformats.org/officeDocument/2006/relationships/image" Target="../media/image5.jpeg"/><Relationship Id="rId10" Type="http://schemas.openxmlformats.org/officeDocument/2006/relationships/image" Target="../media/image12.png"/><Relationship Id="rId4" Type="http://schemas.openxmlformats.org/officeDocument/2006/relationships/image" Target="../media/image4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1163518" y="3788984"/>
            <a:ext cx="5139796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3600" dirty="0">
                <a:solidFill>
                  <a:schemeClr val="tx1"/>
                </a:solidFill>
              </a:rPr>
              <a:t>Welcome to Film Studies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B2AEAD-5225-4586-AED0-28808612BE31}"/>
              </a:ext>
            </a:extLst>
          </p:cNvPr>
          <p:cNvSpPr/>
          <p:nvPr/>
        </p:nvSpPr>
        <p:spPr>
          <a:xfrm>
            <a:off x="4744122" y="1818042"/>
            <a:ext cx="903643" cy="225911"/>
          </a:xfrm>
          <a:prstGeom prst="rect">
            <a:avLst/>
          </a:prstGeom>
          <a:solidFill>
            <a:srgbClr val="90C22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420B61-87BB-482B-B8E0-92EA56051C1C}"/>
              </a:ext>
            </a:extLst>
          </p:cNvPr>
          <p:cNvSpPr/>
          <p:nvPr/>
        </p:nvSpPr>
        <p:spPr>
          <a:xfrm>
            <a:off x="1056042" y="3003176"/>
            <a:ext cx="903643" cy="225911"/>
          </a:xfrm>
          <a:prstGeom prst="rect">
            <a:avLst/>
          </a:prstGeom>
          <a:solidFill>
            <a:srgbClr val="90C22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4" descr="GCSE MAKING CONNECTIONS BETWEEN CONTENT FOR EDUQAS GCSE - BUDDHISM">
            <a:extLst>
              <a:ext uri="{FF2B5EF4-FFF2-40B4-BE49-F238E27FC236}">
                <a16:creationId xmlns:a16="http://schemas.microsoft.com/office/drawing/2014/main" id="{3B2F1DCB-C5E4-4C7D-A477-BF3DAFF20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765" y="3498881"/>
            <a:ext cx="1487295" cy="72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4449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2201276" y="2789067"/>
            <a:ext cx="273284" cy="426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255DF8-CA84-444D-91C0-96E5D34A2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1399" y="0"/>
            <a:ext cx="3872601" cy="5143500"/>
          </a:xfrm>
          <a:prstGeom prst="rect">
            <a:avLst/>
          </a:prstGeom>
        </p:spPr>
      </p:pic>
      <p:pic>
        <p:nvPicPr>
          <p:cNvPr id="2054" name="Picture 6" descr="November Blind Spot: Rebel Without a Cause (1955) – FLIXCHATTER FILM BLOG">
            <a:extLst>
              <a:ext uri="{FF2B5EF4-FFF2-40B4-BE49-F238E27FC236}">
                <a16:creationId xmlns:a16="http://schemas.microsoft.com/office/drawing/2014/main" id="{E1B62140-A394-4E11-8B63-AEEBC83F3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04" y="2571750"/>
            <a:ext cx="1658613" cy="240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erris Bueller's Day Off print by Vintage Entertainment Collection |  Posterlounge">
            <a:extLst>
              <a:ext uri="{FF2B5EF4-FFF2-40B4-BE49-F238E27FC236}">
                <a16:creationId xmlns:a16="http://schemas.microsoft.com/office/drawing/2014/main" id="{AC05634E-A3D9-4E34-9BE0-881AB86AD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687" y="2566562"/>
            <a:ext cx="1658614" cy="248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Juno (2007) - IMDb">
            <a:extLst>
              <a:ext uri="{FF2B5EF4-FFF2-40B4-BE49-F238E27FC236}">
                <a16:creationId xmlns:a16="http://schemas.microsoft.com/office/drawing/2014/main" id="{EF68A6D1-C947-4863-BE19-B1DB8744F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159" y="2710927"/>
            <a:ext cx="1505245" cy="234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creenwriting 101: 7 Basic Steps to Writing a Screenplay">
            <a:extLst>
              <a:ext uri="{FF2B5EF4-FFF2-40B4-BE49-F238E27FC236}">
                <a16:creationId xmlns:a16="http://schemas.microsoft.com/office/drawing/2014/main" id="{1D3E7E60-D8F4-4756-8BA9-D860FB86B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503" y="1792993"/>
            <a:ext cx="3418211" cy="190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District 9 (2009) - IMDb">
            <a:extLst>
              <a:ext uri="{FF2B5EF4-FFF2-40B4-BE49-F238E27FC236}">
                <a16:creationId xmlns:a16="http://schemas.microsoft.com/office/drawing/2014/main" id="{4F3F97A4-C526-4734-8E39-0EAD337A3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43" y="170541"/>
            <a:ext cx="1503733" cy="222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Tsotsi - Wikipedia">
            <a:extLst>
              <a:ext uri="{FF2B5EF4-FFF2-40B4-BE49-F238E27FC236}">
                <a16:creationId xmlns:a16="http://schemas.microsoft.com/office/drawing/2014/main" id="{4B7C759A-17E3-4EC6-BDC8-3BE0BA2D1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44" y="170541"/>
            <a:ext cx="1510930" cy="222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Attack the Block (2011) - IMDb">
            <a:extLst>
              <a:ext uri="{FF2B5EF4-FFF2-40B4-BE49-F238E27FC236}">
                <a16:creationId xmlns:a16="http://schemas.microsoft.com/office/drawing/2014/main" id="{F6678273-1500-448C-B0C5-D9B6AF429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865" y="170541"/>
            <a:ext cx="1501671" cy="222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675" b="0" i="0" u="none" strike="noStrike" kern="1200" cap="none" spc="0" normalizeH="0" baseline="0" noProof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sz="675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47EE77-97A9-4EED-8DA7-D94EBE72A0DD}"/>
              </a:ext>
            </a:extLst>
          </p:cNvPr>
          <p:cNvSpPr txBox="1"/>
          <p:nvPr/>
        </p:nvSpPr>
        <p:spPr>
          <a:xfrm>
            <a:off x="392978" y="956811"/>
            <a:ext cx="647027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It is a very popular course</a:t>
            </a:r>
            <a:r>
              <a:rPr lang="en-GB" sz="2000" dirty="0">
                <a:solidFill>
                  <a:prstClr val="black"/>
                </a:solidFill>
                <a:latin typeface="Trebuchet MS" panose="020B0603020202020204"/>
              </a:rPr>
              <a:t> – we have two classes each year, and many students opt to carry on at A Level.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r>
              <a:rPr lang="en-GB" sz="2800" b="1" dirty="0"/>
              <a:t>Results: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We’ve had grade 9s in every cohort since it began.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majority of students achieve at least their target.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Comparatively, classes always outperform their other subjects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Consistently among the best results at both GCSE and A Level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529BFB-F117-4EAB-AFD5-3B0A53CA4731}"/>
              </a:ext>
            </a:extLst>
          </p:cNvPr>
          <p:cNvSpPr/>
          <p:nvPr/>
        </p:nvSpPr>
        <p:spPr>
          <a:xfrm>
            <a:off x="392978" y="321616"/>
            <a:ext cx="5534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cs typeface="Calibri Light" panose="020F0302020204030204" pitchFamily="34" charset="0"/>
              </a:rPr>
              <a:t>Film Studies</a:t>
            </a:r>
          </a:p>
        </p:txBody>
      </p:sp>
      <p:pic>
        <p:nvPicPr>
          <p:cNvPr id="8" name="Picture 4" descr="GCSE MAKING CONNECTIONS BETWEEN CONTENT FOR EDUQAS GCSE - BUDDHISM">
            <a:extLst>
              <a:ext uri="{FF2B5EF4-FFF2-40B4-BE49-F238E27FC236}">
                <a16:creationId xmlns:a16="http://schemas.microsoft.com/office/drawing/2014/main" id="{2F643822-84FB-416E-8943-8DC7FC941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69" y="229380"/>
            <a:ext cx="1487295" cy="72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cs typeface="Calibri Light" panose="020F0302020204030204" pitchFamily="34" charset="0"/>
              </a:rPr>
              <a:t>Assessment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757753"/>
            <a:ext cx="6473397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How will you get your grade?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35% </a:t>
            </a:r>
            <a:r>
              <a:rPr lang="en-GB" dirty="0"/>
              <a:t>- Component 1: Key Developments in US Film (1 hour 30, 70 marks)</a:t>
            </a:r>
          </a:p>
          <a:p>
            <a:r>
              <a:rPr lang="en-GB" dirty="0">
                <a:solidFill>
                  <a:srgbClr val="FF0000"/>
                </a:solidFill>
              </a:rPr>
              <a:t>35% </a:t>
            </a:r>
            <a:r>
              <a:rPr lang="en-GB" dirty="0"/>
              <a:t>- Component 2: Global Film: Narrative, Representation and Film Style (1 hour 30, 70 marks)</a:t>
            </a:r>
          </a:p>
          <a:p>
            <a:r>
              <a:rPr lang="en-GB" dirty="0">
                <a:solidFill>
                  <a:srgbClr val="FF0000"/>
                </a:solidFill>
              </a:rPr>
              <a:t>30% </a:t>
            </a:r>
            <a:r>
              <a:rPr lang="en-GB" dirty="0"/>
              <a:t>- Component 3: NEA (non-examined assessment) (60 marks)</a:t>
            </a:r>
          </a:p>
          <a:p>
            <a:endParaRPr lang="en-GB" dirty="0"/>
          </a:p>
          <a:p>
            <a:r>
              <a:rPr lang="en-GB" sz="2800" b="1" dirty="0">
                <a:solidFill>
                  <a:srgbClr val="FF0000"/>
                </a:solidFill>
              </a:rPr>
              <a:t>Mocks</a:t>
            </a:r>
            <a:endParaRPr lang="en-GB" b="1" dirty="0">
              <a:solidFill>
                <a:srgbClr val="FF0000"/>
              </a:solidFill>
            </a:endParaRPr>
          </a:p>
          <a:p>
            <a:r>
              <a:rPr lang="en-GB" dirty="0"/>
              <a:t>Component 1 in Year 11, after Christmas, along with the </a:t>
            </a:r>
            <a:r>
              <a:rPr lang="en-GB"/>
              <a:t>first draft of the NEA.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 descr="November Blind Spot: Rebel Without a Cause (1955) – FLIXCHATTER FILM BLOG">
            <a:extLst>
              <a:ext uri="{FF2B5EF4-FFF2-40B4-BE49-F238E27FC236}">
                <a16:creationId xmlns:a16="http://schemas.microsoft.com/office/drawing/2014/main" id="{096DDE65-EF29-44B0-941C-FC87360C3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399" y="613781"/>
            <a:ext cx="539030" cy="78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erris Bueller's Day Off print by Vintage Entertainment Collection |  Posterlounge">
            <a:extLst>
              <a:ext uri="{FF2B5EF4-FFF2-40B4-BE49-F238E27FC236}">
                <a16:creationId xmlns:a16="http://schemas.microsoft.com/office/drawing/2014/main" id="{4AB8FC91-41F1-45BE-8C05-62BF1BD5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746" y="598095"/>
            <a:ext cx="539031" cy="80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Juno (2007) - IMDb">
            <a:extLst>
              <a:ext uri="{FF2B5EF4-FFF2-40B4-BE49-F238E27FC236}">
                <a16:creationId xmlns:a16="http://schemas.microsoft.com/office/drawing/2014/main" id="{0865E010-3157-4464-9D23-DF217F47A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658" y="598094"/>
            <a:ext cx="508639" cy="79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District 9 (2009) - IMDb">
            <a:extLst>
              <a:ext uri="{FF2B5EF4-FFF2-40B4-BE49-F238E27FC236}">
                <a16:creationId xmlns:a16="http://schemas.microsoft.com/office/drawing/2014/main" id="{282B85CD-015D-47D1-8189-33E2F5353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662" y="1469109"/>
            <a:ext cx="509337" cy="753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Tsotsi - Wikipedia">
            <a:extLst>
              <a:ext uri="{FF2B5EF4-FFF2-40B4-BE49-F238E27FC236}">
                <a16:creationId xmlns:a16="http://schemas.microsoft.com/office/drawing/2014/main" id="{E4CF2398-6DF2-420A-9001-269617C22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002" y="1481876"/>
            <a:ext cx="511775" cy="753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Attack the Block (2011) - IMDb">
            <a:extLst>
              <a:ext uri="{FF2B5EF4-FFF2-40B4-BE49-F238E27FC236}">
                <a16:creationId xmlns:a16="http://schemas.microsoft.com/office/drawing/2014/main" id="{CC5BD332-6E38-4BDA-8DC6-63353C3C9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658" y="1481876"/>
            <a:ext cx="508639" cy="753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82CCCC-FED3-46A2-B18E-13906A9C01F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52399" y="2309779"/>
            <a:ext cx="522855" cy="7538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ABC42E-9795-4270-9CA5-55D3BAFEF7C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48198" y="2352973"/>
            <a:ext cx="485382" cy="7496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7242F5-EBD4-4B03-945B-33B49060ABB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06524" y="2368065"/>
            <a:ext cx="486808" cy="73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cs typeface="Calibri Light" panose="020F0302020204030204" pitchFamily="34" charset="0"/>
              </a:rPr>
              <a:t>What do students think?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A376236D-5CCF-484E-8DF5-F1A1E822FCBB}"/>
              </a:ext>
            </a:extLst>
          </p:cNvPr>
          <p:cNvSpPr/>
          <p:nvPr/>
        </p:nvSpPr>
        <p:spPr>
          <a:xfrm>
            <a:off x="3207182" y="1911968"/>
            <a:ext cx="3648058" cy="1098139"/>
          </a:xfrm>
          <a:prstGeom prst="wedgeRoundRectCallout">
            <a:avLst>
              <a:gd name="adj1" fmla="val 66338"/>
              <a:gd name="adj2" fmla="val 1180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“I like working in booklets as everything is there if I need it”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4D65FF34-A80D-4691-8D38-6D9DA28245C9}"/>
              </a:ext>
            </a:extLst>
          </p:cNvPr>
          <p:cNvSpPr/>
          <p:nvPr/>
        </p:nvSpPr>
        <p:spPr>
          <a:xfrm>
            <a:off x="227586" y="946017"/>
            <a:ext cx="2648607" cy="1779533"/>
          </a:xfrm>
          <a:prstGeom prst="wedgeRoundRectCallout">
            <a:avLst>
              <a:gd name="adj1" fmla="val 71627"/>
              <a:gd name="adj2" fmla="val -33563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“I liked being able to be creative for the coursework and had lots of support writing it”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9752BCA5-498E-4F44-94FE-6DE6C5E317DA}"/>
              </a:ext>
            </a:extLst>
          </p:cNvPr>
          <p:cNvSpPr/>
          <p:nvPr/>
        </p:nvSpPr>
        <p:spPr>
          <a:xfrm>
            <a:off x="5733826" y="185663"/>
            <a:ext cx="2926698" cy="1534511"/>
          </a:xfrm>
          <a:prstGeom prst="wedgeRoundRectCallout">
            <a:avLst>
              <a:gd name="adj1" fmla="val -69830"/>
              <a:gd name="adj2" fmla="val 14868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“Really enjoyed it so far, and I like the variety of films we’ve looked at”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A1F3D7E4-87BD-43EB-AF25-E19038166AFE}"/>
              </a:ext>
            </a:extLst>
          </p:cNvPr>
          <p:cNvSpPr/>
          <p:nvPr/>
        </p:nvSpPr>
        <p:spPr>
          <a:xfrm>
            <a:off x="343196" y="3257145"/>
            <a:ext cx="2648607" cy="1648353"/>
          </a:xfrm>
          <a:prstGeom prst="wedgeRoundRectCallout">
            <a:avLst>
              <a:gd name="adj1" fmla="val 5754"/>
              <a:gd name="adj2" fmla="val -71285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“I like how it links to some of the other lessons I do”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FBFDEA86-6900-4D58-8512-E5E254B90B92}"/>
              </a:ext>
            </a:extLst>
          </p:cNvPr>
          <p:cNvSpPr/>
          <p:nvPr/>
        </p:nvSpPr>
        <p:spPr>
          <a:xfrm>
            <a:off x="3559441" y="3487553"/>
            <a:ext cx="2930277" cy="1570529"/>
          </a:xfrm>
          <a:prstGeom prst="wedgeRoundRectCallout">
            <a:avLst>
              <a:gd name="adj1" fmla="val 5754"/>
              <a:gd name="adj2" fmla="val -71285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“We’ve watched films that we wouldn’t normally and enjoyed them”</a:t>
            </a:r>
          </a:p>
        </p:txBody>
      </p:sp>
    </p:spTree>
    <p:extLst>
      <p:ext uri="{BB962C8B-B14F-4D97-AF65-F5344CB8AC3E}">
        <p14:creationId xmlns:p14="http://schemas.microsoft.com/office/powerpoint/2010/main" val="1220552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cs typeface="Calibri Light" panose="020F0302020204030204" pitchFamily="34" charset="0"/>
              </a:rPr>
              <a:t>Where can it lead?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278844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Skills and Knowledge</a:t>
            </a:r>
            <a:endParaRPr lang="en-GB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Arguing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General Knowledge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Other countries and cultures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291FA1-E145-4B90-BCD9-489FBCEB5906}"/>
              </a:ext>
            </a:extLst>
          </p:cNvPr>
          <p:cNvSpPr/>
          <p:nvPr/>
        </p:nvSpPr>
        <p:spPr>
          <a:xfrm>
            <a:off x="3497184" y="1092288"/>
            <a:ext cx="337695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Careers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British film industry is one of the most respected in the world, with many Hollywood productions being filmed here.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variety of careers in practical filmmaking: screenwriting, researching, technician, set designer, costume,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Journalism, Broadcasting, etc.</a:t>
            </a:r>
          </a:p>
          <a:p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06a0e7f-eb73-4af9-b1a9-9bb46dd42b4f">
      <UserInfo>
        <DisplayName>S Carr</DisplayName>
        <AccountId>330</AccountId>
        <AccountType/>
      </UserInfo>
    </SharedWithUsers>
    <_activity xmlns="9a070888-7c4f-49aa-9b12-6eaefc5ac22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4" ma:contentTypeDescription="Create a new document." ma:contentTypeScope="" ma:versionID="268cccf35283f43c8b2b26ddd6ae2a6b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973be65148517bbb15552a591e83c2cd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A8A60C-D702-4061-AEEC-26AB815CD7FD}">
  <ds:schemaRefs>
    <ds:schemaRef ds:uri="http://schemas.microsoft.com/office/2006/documentManagement/types"/>
    <ds:schemaRef ds:uri="http://schemas.microsoft.com/office/infopath/2007/PartnerControls"/>
    <ds:schemaRef ds:uri="a06a0e7f-eb73-4af9-b1a9-9bb46dd42b4f"/>
    <ds:schemaRef ds:uri="http://purl.org/dc/elements/1.1/"/>
    <ds:schemaRef ds:uri="http://schemas.microsoft.com/office/2006/metadata/properties"/>
    <ds:schemaRef ds:uri="9a070888-7c4f-49aa-9b12-6eaefc5ac22d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9E5B1C5-0351-440F-970D-C915FDD1F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1063</TotalTime>
  <Words>323</Words>
  <Application>Microsoft Office PowerPoint</Application>
  <PresentationFormat>On-screen Show (16:9)</PresentationFormat>
  <Paragraphs>48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Wingdings 3</vt:lpstr>
      <vt:lpstr>Arial</vt:lpstr>
      <vt:lpstr>Trebuchet MS</vt:lpstr>
      <vt:lpstr>Calibri Light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J Cook</cp:lastModifiedBy>
  <cp:revision>232</cp:revision>
  <dcterms:modified xsi:type="dcterms:W3CDTF">2025-02-24T14:06:38Z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