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0" r:id="rId4"/>
  </p:sldMasterIdLst>
  <p:notesMasterIdLst>
    <p:notesMasterId r:id="rId12"/>
  </p:notesMasterIdLst>
  <p:sldIdLst>
    <p:sldId id="256" r:id="rId5"/>
    <p:sldId id="305" r:id="rId6"/>
    <p:sldId id="314" r:id="rId7"/>
    <p:sldId id="315" r:id="rId8"/>
    <p:sldId id="318" r:id="rId9"/>
    <p:sldId id="316" r:id="rId10"/>
    <p:sldId id="317" r:id="rId11"/>
  </p:sldIdLst>
  <p:sldSz cx="9144000" cy="5143500" type="screen16x9"/>
  <p:notesSz cx="6858000" cy="9144000"/>
  <p:embeddedFontLst>
    <p:embeddedFont>
      <p:font typeface="Calibri Light" panose="020F0302020204030204" pitchFamily="34" charset="0"/>
      <p:regular r:id="rId13"/>
      <p:italic r:id="rId14"/>
    </p:embeddedFont>
    <p:embeddedFont>
      <p:font typeface="Century Gothic" panose="020B0502020202020204" pitchFamily="34" charset="0"/>
      <p:regular r:id="rId15"/>
      <p:bold r:id="rId16"/>
      <p:italic r:id="rId17"/>
      <p:boldItalic r:id="rId18"/>
    </p:embeddedFont>
    <p:embeddedFont>
      <p:font typeface="Trebuchet MS" panose="020B0603020202020204" pitchFamily="34" charset="0"/>
      <p:regular r:id="rId19"/>
      <p:bold r:id="rId20"/>
      <p:italic r:id="rId21"/>
      <p:boldItalic r:id="rId22"/>
    </p:embeddedFont>
    <p:embeddedFont>
      <p:font typeface="Wingdings 3" panose="05040102010807070707" pitchFamily="18" charset="2"/>
      <p:regular r:id="rId2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2A20BD-2505-46DF-82F6-A791D1CCFF51}">
  <a:tblStyle styleId="{242A20BD-2505-46DF-82F6-A791D1CCFF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BB38DEC-D873-43F8-8245-15F6AB0837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9.fntdata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6.xml"/><Relationship Id="rId19" Type="http://schemas.openxmlformats.org/officeDocument/2006/relationships/font" Target="fonts/font7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0124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7668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601977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303186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35ed75ccf_0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" name="Google Shape;321;g35ed75ccf_0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4894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3734591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962315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51924276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38451185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05202742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222211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5101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0842216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16656772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6573341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0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764552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54983050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5526232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68008952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31533133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8219681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8318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54483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ransition>
    <p:fade thruBlk="1"/>
  </p:transition>
  <p:hf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-1315908" y="79685"/>
            <a:ext cx="10274849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b="1" dirty="0">
                <a:solidFill>
                  <a:schemeClr val="tx1"/>
                </a:solidFill>
              </a:rPr>
              <a:t>Year 9 Pathways</a:t>
            </a:r>
            <a:endParaRPr sz="6000" b="1" dirty="0">
              <a:solidFill>
                <a:schemeClr val="tx1"/>
              </a:solidFill>
            </a:endParaRPr>
          </a:p>
        </p:txBody>
      </p:sp>
      <p:sp>
        <p:nvSpPr>
          <p:cNvPr id="3" name="Text Placeholder 7">
            <a:extLst>
              <a:ext uri="{FF2B5EF4-FFF2-40B4-BE49-F238E27FC236}">
                <a16:creationId xmlns:a16="http://schemas.microsoft.com/office/drawing/2014/main" id="{B3F0B078-261A-4DA5-9A58-56919772E0AD}"/>
              </a:ext>
            </a:extLst>
          </p:cNvPr>
          <p:cNvSpPr txBox="1">
            <a:spLocks/>
          </p:cNvSpPr>
          <p:nvPr/>
        </p:nvSpPr>
        <p:spPr>
          <a:xfrm>
            <a:off x="1163518" y="3788984"/>
            <a:ext cx="6236742" cy="595245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GB" sz="3600" dirty="0">
                <a:solidFill>
                  <a:schemeClr val="tx1"/>
                </a:solidFill>
              </a:rPr>
              <a:t>Welcome to Art &amp; Photography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8A0C19-4185-4002-8D7D-7DA5306BBF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906" y="1354516"/>
            <a:ext cx="5687219" cy="208626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Subjects do we offer?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2" descr="Eduqas">
            <a:extLst>
              <a:ext uri="{FF2B5EF4-FFF2-40B4-BE49-F238E27FC236}">
                <a16:creationId xmlns:a16="http://schemas.microsoft.com/office/drawing/2014/main" id="{C1E6BD3D-5A02-4594-8591-F388FAAC8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003" y="1825976"/>
            <a:ext cx="3317524" cy="3317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544286" y="1153886"/>
            <a:ext cx="4504759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GCSE ART &amp; DESIGN</a:t>
            </a:r>
          </a:p>
          <a:p>
            <a:r>
              <a:rPr lang="en-GB" sz="3200" dirty="0">
                <a:latin typeface="Century Gothic" panose="020B0502020202020204" pitchFamily="34" charset="0"/>
              </a:rPr>
              <a:t>GCSE PHOTOGRAPHY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7684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392978" y="-50522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Which topics do we teach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392978" y="710546"/>
            <a:ext cx="83580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GCSE ART: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 10 -STRUCTURES – NATURAL (Workshop based, printmaking, 3D)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 10 - STRUCTURES – MAN MADE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 10 - HUMAN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  10/11- INDEPENDENT PROJECT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 11 -EXTERNALY SET ASSIGNMENT</a:t>
            </a:r>
          </a:p>
          <a:p>
            <a:endParaRPr lang="en-GB" dirty="0"/>
          </a:p>
          <a:p>
            <a:r>
              <a:rPr lang="en-GB" b="1" u="sng" dirty="0"/>
              <a:t>GCSE PHOTOGRAPHY: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 10 - PORTRAITURE GENRE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 10 - ARCHITECTURE GENRE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 10 - ABSTRACT GENRE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 10/11 - INDEPENDENT PROJECT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YEAR 11 – EXTERNALLY SET ASSIGNMENT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EFDB1B-87A7-4207-BD9F-278E5EB30F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1014" y="120178"/>
            <a:ext cx="1507233" cy="1507233"/>
          </a:xfrm>
          <a:prstGeom prst="rect">
            <a:avLst/>
          </a:prstGeom>
        </p:spPr>
      </p:pic>
      <p:pic>
        <p:nvPicPr>
          <p:cNvPr id="2050" name="Picture 2" descr="Tate logo transparent PNG - StickPNG">
            <a:extLst>
              <a:ext uri="{FF2B5EF4-FFF2-40B4-BE49-F238E27FC236}">
                <a16:creationId xmlns:a16="http://schemas.microsoft.com/office/drawing/2014/main" id="{2F5313D0-16A9-4BDC-82D7-DF03BD9E8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639" y="1756114"/>
            <a:ext cx="3152775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E6D20B-D1AC-445B-A98A-B9EF7E568A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3090" y="3394374"/>
            <a:ext cx="1715719" cy="159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966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xfrm>
            <a:off x="6442998" y="4736668"/>
            <a:ext cx="201324" cy="681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like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3076092"/>
            <a:ext cx="359199" cy="227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2" y="1092288"/>
            <a:ext cx="671028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YEAR 10 – COURSEWORK 60%</a:t>
            </a:r>
          </a:p>
          <a:p>
            <a:endParaRPr lang="en-GB" dirty="0"/>
          </a:p>
          <a:p>
            <a:r>
              <a:rPr lang="en-GB" dirty="0"/>
              <a:t>3 PROJECT UNITS</a:t>
            </a:r>
          </a:p>
          <a:p>
            <a:r>
              <a:rPr lang="en-GB" dirty="0"/>
              <a:t>1 PERSONAL PROJECT WITH CHOICE OF THEMES                     ‘A ‘A Closer Look, ‘Abundance’, ‘Destruction’</a:t>
            </a:r>
          </a:p>
          <a:p>
            <a:endParaRPr lang="en-GB" dirty="0"/>
          </a:p>
          <a:p>
            <a:endParaRPr lang="en-GB" dirty="0"/>
          </a:p>
          <a:p>
            <a:r>
              <a:rPr lang="en-GB" b="1" u="sng" dirty="0"/>
              <a:t>YEAR 11 – EXAM 40%</a:t>
            </a:r>
          </a:p>
          <a:p>
            <a:endParaRPr lang="en-GB" dirty="0"/>
          </a:p>
          <a:p>
            <a:r>
              <a:rPr lang="en-GB" dirty="0"/>
              <a:t>STUDENTS WILL BE GIVEN A SET                                                      THEME BY THE EXAM BOARD.</a:t>
            </a:r>
          </a:p>
          <a:p>
            <a:r>
              <a:rPr lang="en-GB" dirty="0"/>
              <a:t>10 WEEK PREP PERIOD.</a:t>
            </a:r>
          </a:p>
          <a:p>
            <a:r>
              <a:rPr lang="en-GB" dirty="0"/>
              <a:t>10 HOUR EXAM IN ART ROOMS.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CD01C30-2F76-4E01-8870-F7BF62A42B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968304" y="2745023"/>
            <a:ext cx="1911930" cy="25439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C4E3DD-B76A-4CA2-B16D-0676F40F51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5854025" y="2665193"/>
            <a:ext cx="2832352" cy="21242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549D77F-B4D8-4F5C-9AB4-8DDC5B9F6D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9346" y="816872"/>
            <a:ext cx="1518528" cy="202049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005BF31-9F7A-4152-8416-301B420D4E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5832" y="111373"/>
            <a:ext cx="1658923" cy="205068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5428B20-1391-4289-9090-C5573AB3783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8604" t="28438" r="38878" b="12953"/>
          <a:stretch/>
        </p:blipFill>
        <p:spPr>
          <a:xfrm>
            <a:off x="7780755" y="3076092"/>
            <a:ext cx="1308041" cy="191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574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xfrm>
            <a:off x="6442998" y="4736668"/>
            <a:ext cx="201324" cy="681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138AD3-D9FD-40F1-9F56-9B65BE124ABB}"/>
              </a:ext>
            </a:extLst>
          </p:cNvPr>
          <p:cNvSpPr txBox="1"/>
          <p:nvPr/>
        </p:nvSpPr>
        <p:spPr>
          <a:xfrm>
            <a:off x="245213" y="170541"/>
            <a:ext cx="6710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What does the assessment look like</a:t>
            </a:r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3076092"/>
            <a:ext cx="359199" cy="227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2E2A8E-175C-430D-8194-01CA8E1BFEA1}"/>
              </a:ext>
            </a:extLst>
          </p:cNvPr>
          <p:cNvSpPr txBox="1"/>
          <p:nvPr/>
        </p:nvSpPr>
        <p:spPr>
          <a:xfrm>
            <a:off x="245212" y="1092288"/>
            <a:ext cx="671028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YEAR 10 – COURSEWORK 60%</a:t>
            </a:r>
          </a:p>
          <a:p>
            <a:endParaRPr lang="en-GB" dirty="0"/>
          </a:p>
          <a:p>
            <a:r>
              <a:rPr lang="en-GB" dirty="0"/>
              <a:t>3 PROJECT UNITS</a:t>
            </a:r>
          </a:p>
          <a:p>
            <a:r>
              <a:rPr lang="en-GB" dirty="0"/>
              <a:t>1 PERSONAL PROJECT WITH CHOICE OF THEMES                     ‘A ‘A Closer Look, ‘Abundance’, ‘Destruction’</a:t>
            </a:r>
          </a:p>
          <a:p>
            <a:endParaRPr lang="en-GB" dirty="0"/>
          </a:p>
          <a:p>
            <a:endParaRPr lang="en-GB" dirty="0"/>
          </a:p>
          <a:p>
            <a:r>
              <a:rPr lang="en-GB" b="1" u="sng" dirty="0"/>
              <a:t>YEAR 11 – EXAM 40%</a:t>
            </a:r>
          </a:p>
          <a:p>
            <a:endParaRPr lang="en-GB" dirty="0"/>
          </a:p>
          <a:p>
            <a:r>
              <a:rPr lang="en-GB" dirty="0"/>
              <a:t>STUDENTS WILL BE GIVEN A SET                                                      THEME BY THE EXAM BOARD.</a:t>
            </a:r>
          </a:p>
          <a:p>
            <a:r>
              <a:rPr lang="en-GB" dirty="0"/>
              <a:t>10 WEEK PREP PERIOD.</a:t>
            </a:r>
          </a:p>
          <a:p>
            <a:r>
              <a:rPr lang="en-GB" dirty="0"/>
              <a:t>10 HOUR EXAM IN ART ROOMS.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CD01C30-2F76-4E01-8870-F7BF62A42B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3968304" y="2745023"/>
            <a:ext cx="1911930" cy="25439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2C4E3DD-B76A-4CA2-B16D-0676F40F51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5854025" y="2665193"/>
            <a:ext cx="2832352" cy="21242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549D77F-B4D8-4F5C-9AB4-8DDC5B9F6D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9346" y="816872"/>
            <a:ext cx="1518528" cy="202049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005BF31-9F7A-4152-8416-301B420D4E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5832" y="111373"/>
            <a:ext cx="1658923" cy="205068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5428B20-1391-4289-9090-C5573AB3783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8604" t="28438" r="38878" b="12953"/>
          <a:stretch/>
        </p:blipFill>
        <p:spPr>
          <a:xfrm>
            <a:off x="7780755" y="3076092"/>
            <a:ext cx="1308041" cy="191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502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5998C4-8B77-4D09-9071-A35AE601AC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88" t="15379" r="3721" b="6563"/>
          <a:stretch/>
        </p:blipFill>
        <p:spPr>
          <a:xfrm>
            <a:off x="15085" y="868770"/>
            <a:ext cx="9135599" cy="4274730"/>
          </a:xfrm>
          <a:prstGeom prst="rect">
            <a:avLst/>
          </a:prstGeom>
        </p:spPr>
      </p:pic>
      <p:sp>
        <p:nvSpPr>
          <p:cNvPr id="329" name="Google Shape;329;p28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pic>
        <p:nvPicPr>
          <p:cNvPr id="1026" name="Picture 2" descr="Pathway Clipart | Free download on ClipArtMag">
            <a:extLst>
              <a:ext uri="{FF2B5EF4-FFF2-40B4-BE49-F238E27FC236}">
                <a16:creationId xmlns:a16="http://schemas.microsoft.com/office/drawing/2014/main" id="{1BB50605-3574-4304-B85E-93154C248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610" y="3324606"/>
            <a:ext cx="2197804" cy="16483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F4487A-0853-4B86-B48D-B92815477E7F}"/>
              </a:ext>
            </a:extLst>
          </p:cNvPr>
          <p:cNvSpPr txBox="1"/>
          <p:nvPr/>
        </p:nvSpPr>
        <p:spPr>
          <a:xfrm>
            <a:off x="4125685" y="238941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52EE85-BBD3-424F-BCFC-6BF11D4F50DE}"/>
              </a:ext>
            </a:extLst>
          </p:cNvPr>
          <p:cNvSpPr txBox="1"/>
          <p:nvPr/>
        </p:nvSpPr>
        <p:spPr>
          <a:xfrm>
            <a:off x="945140" y="1279087"/>
            <a:ext cx="3567349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fontAlgn="base"/>
            <a:r>
              <a:rPr lang="en-GB" b="1" dirty="0"/>
              <a:t>Harry Jones</a:t>
            </a:r>
          </a:p>
          <a:p>
            <a:pPr fontAlgn="base"/>
            <a:r>
              <a:rPr lang="en-GB" dirty="0"/>
              <a:t>Harry is an in-house illustrator for Vivienne Westwood in their London studios.  He has focus on fashion illustration, editorial, animation and advertisement. He uses multiple techniques with a love for experimentation and the combination of </a:t>
            </a:r>
            <a:r>
              <a:rPr lang="en-GB" dirty="0" err="1"/>
              <a:t>analog</a:t>
            </a:r>
            <a:r>
              <a:rPr lang="en-GB" dirty="0"/>
              <a:t>, digital, and 3D processes.</a:t>
            </a:r>
          </a:p>
          <a:p>
            <a:endParaRPr lang="en-GB" dirty="0"/>
          </a:p>
        </p:txBody>
      </p:sp>
      <p:pic>
        <p:nvPicPr>
          <p:cNvPr id="3074" name="Picture 2" descr="Vivienne Westwood Logo transparent PNG ...">
            <a:extLst>
              <a:ext uri="{FF2B5EF4-FFF2-40B4-BE49-F238E27FC236}">
                <a16:creationId xmlns:a16="http://schemas.microsoft.com/office/drawing/2014/main" id="{89B604CC-0638-4D9F-A74D-7C276879A0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728" y="170541"/>
            <a:ext cx="1842053" cy="1842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arry Jones">
            <a:extLst>
              <a:ext uri="{FF2B5EF4-FFF2-40B4-BE49-F238E27FC236}">
                <a16:creationId xmlns:a16="http://schemas.microsoft.com/office/drawing/2014/main" id="{032EFFD4-B42F-441E-AF8E-B2C616E7EA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078" b="18013"/>
          <a:stretch/>
        </p:blipFill>
        <p:spPr bwMode="auto">
          <a:xfrm>
            <a:off x="0" y="68372"/>
            <a:ext cx="6718610" cy="800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arry Jones Art">
            <a:extLst>
              <a:ext uri="{FF2B5EF4-FFF2-40B4-BE49-F238E27FC236}">
                <a16:creationId xmlns:a16="http://schemas.microsoft.com/office/drawing/2014/main" id="{1E134B85-DAA3-43A4-94C9-DD75867244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656" y="281299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9685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rts Background Stock Photos, Images ...">
            <a:extLst>
              <a:ext uri="{FF2B5EF4-FFF2-40B4-BE49-F238E27FC236}">
                <a16:creationId xmlns:a16="http://schemas.microsoft.com/office/drawing/2014/main" id="{7FBADA18-174A-4553-B687-6ED68909B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3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EB2FE0-32AA-428B-8FE5-0CF5B76BF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7</a:t>
            </a:fld>
            <a:endParaRPr lang="e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8DE53A-9583-443F-B337-70A5718AB1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003" y="95693"/>
            <a:ext cx="3699881" cy="523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04876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3EB06D02A48541B652EE10E8E2507B" ma:contentTypeVersion="14" ma:contentTypeDescription="Create a new document." ma:contentTypeScope="" ma:versionID="268cccf35283f43c8b2b26ddd6ae2a6b">
  <xsd:schema xmlns:xsd="http://www.w3.org/2001/XMLSchema" xmlns:xs="http://www.w3.org/2001/XMLSchema" xmlns:p="http://schemas.microsoft.com/office/2006/metadata/properties" xmlns:ns3="9a070888-7c4f-49aa-9b12-6eaefc5ac22d" xmlns:ns4="a06a0e7f-eb73-4af9-b1a9-9bb46dd42b4f" targetNamespace="http://schemas.microsoft.com/office/2006/metadata/properties" ma:root="true" ma:fieldsID="973be65148517bbb15552a591e83c2cd" ns3:_="" ns4:_="">
    <xsd:import namespace="9a070888-7c4f-49aa-9b12-6eaefc5ac22d"/>
    <xsd:import namespace="a06a0e7f-eb73-4af9-b1a9-9bb46dd42b4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070888-7c4f-49aa-9b12-6eaefc5ac2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6a0e7f-eb73-4af9-b1a9-9bb46dd42b4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06a0e7f-eb73-4af9-b1a9-9bb46dd42b4f">
      <UserInfo>
        <DisplayName>S Carr</DisplayName>
        <AccountId>330</AccountId>
        <AccountType/>
      </UserInfo>
    </SharedWithUsers>
    <_activity xmlns="9a070888-7c4f-49aa-9b12-6eaefc5ac22d" xsi:nil="true"/>
  </documentManagement>
</p:properties>
</file>

<file path=customXml/itemProps1.xml><?xml version="1.0" encoding="utf-8"?>
<ds:datastoreItem xmlns:ds="http://schemas.openxmlformats.org/officeDocument/2006/customXml" ds:itemID="{B78D5D99-214F-4A7A-9769-97D2E83F1C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E5B1C5-0351-440F-970D-C915FDD1F2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a070888-7c4f-49aa-9b12-6eaefc5ac22d"/>
    <ds:schemaRef ds:uri="a06a0e7f-eb73-4af9-b1a9-9bb46dd42b4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A8A60C-D702-4061-AEEC-26AB815CD7FD}">
  <ds:schemaRefs>
    <ds:schemaRef ds:uri="http://purl.org/dc/dcmitype/"/>
    <ds:schemaRef ds:uri="http://schemas.microsoft.com/office/infopath/2007/PartnerControls"/>
    <ds:schemaRef ds:uri="a06a0e7f-eb73-4af9-b1a9-9bb46dd42b4f"/>
    <ds:schemaRef ds:uri="http://purl.org/dc/elements/1.1/"/>
    <ds:schemaRef ds:uri="http://schemas.microsoft.com/office/2006/metadata/properties"/>
    <ds:schemaRef ds:uri="http://schemas.microsoft.com/office/2006/documentManagement/types"/>
    <ds:schemaRef ds:uri="9a070888-7c4f-49aa-9b12-6eaefc5ac22d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1656</TotalTime>
  <Words>279</Words>
  <Application>Microsoft Office PowerPoint</Application>
  <PresentationFormat>On-screen Show (16:9)</PresentationFormat>
  <Paragraphs>53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Wingdings 3</vt:lpstr>
      <vt:lpstr>Arial</vt:lpstr>
      <vt:lpstr>Trebuchet MS</vt:lpstr>
      <vt:lpstr>Calibri Light</vt:lpstr>
      <vt:lpstr>Century Gothic</vt:lpstr>
      <vt:lpstr>Facet</vt:lpstr>
      <vt:lpstr>Year 9 Pathways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 2022</dc:title>
  <dc:creator>A Branton</dc:creator>
  <cp:lastModifiedBy>C Martin</cp:lastModifiedBy>
  <cp:revision>230</cp:revision>
  <dcterms:modified xsi:type="dcterms:W3CDTF">2025-02-24T14:19:09Z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0x0101004F3EB06D02A48541B652EE10E8E2507B</vt:lpwstr>
  </property>
</Properties>
</file>