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20"/>
  </p:notesMasterIdLst>
  <p:sldIdLst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256" r:id="rId13"/>
    <p:sldId id="305" r:id="rId14"/>
    <p:sldId id="314" r:id="rId15"/>
    <p:sldId id="317" r:id="rId16"/>
    <p:sldId id="315" r:id="rId17"/>
    <p:sldId id="318" r:id="rId18"/>
    <p:sldId id="316" r:id="rId19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21"/>
      <p:italic r:id="rId22"/>
    </p:embeddedFont>
    <p:embeddedFont>
      <p:font typeface="Century Gothic" panose="020B0502020202020204" pitchFamily="34" charset="0"/>
      <p:regular r:id="rId23"/>
      <p:bold r:id="rId24"/>
      <p:italic r:id="rId25"/>
      <p:boldItalic r:id="rId26"/>
    </p:embeddedFont>
    <p:embeddedFont>
      <p:font typeface="Trebuchet MS" panose="020B0603020202020204" pitchFamily="34" charset="0"/>
      <p:regular r:id="rId27"/>
      <p:bold r:id="rId28"/>
      <p:italic r:id="rId29"/>
      <p:boldItalic r:id="rId30"/>
    </p:embeddedFont>
    <p:embeddedFont>
      <p:font typeface="Wingdings 3" panose="05040102010807070707" pitchFamily="18" charset="2"/>
      <p:regular r:id="rId3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8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4099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4222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17048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4710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54540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4815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95098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6777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661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1142003" y="3555813"/>
            <a:ext cx="5139796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3600" dirty="0">
                <a:solidFill>
                  <a:schemeClr val="tx1"/>
                </a:solidFill>
              </a:rPr>
              <a:t>Welcome to 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Health and Social Care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32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Subjects do we offer?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544286" y="1153886"/>
            <a:ext cx="53992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OCR Cambridge National in Health and Social Care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107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502" y="3495147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92978" y="734337"/>
            <a:ext cx="70506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10</a:t>
            </a:r>
          </a:p>
          <a:p>
            <a:r>
              <a:rPr lang="en-GB" dirty="0"/>
              <a:t>R033 – Supporting individuals through life events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What you will learn: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How life events (e.g., </a:t>
            </a:r>
            <a:r>
              <a:rPr lang="en-US" altLang="en-US" b="1" dirty="0">
                <a:latin typeface="Arial" panose="020B0604020202020204" pitchFamily="34" charset="0"/>
              </a:rPr>
              <a:t>illness, bereavement, job loss</a:t>
            </a:r>
            <a:r>
              <a:rPr lang="en-US" altLang="en-US" dirty="0">
                <a:latin typeface="Arial" panose="020B0604020202020204" pitchFamily="34" charset="0"/>
              </a:rPr>
              <a:t>) affect individuals</a:t>
            </a: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Ways to support people through </a:t>
            </a:r>
            <a:r>
              <a:rPr lang="en-US" altLang="en-US" b="1" dirty="0">
                <a:latin typeface="Arial" panose="020B0604020202020204" pitchFamily="34" charset="0"/>
              </a:rPr>
              <a:t>different challenges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Real-world case studies and practical application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Why it’s useful: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Helps develop </a:t>
            </a:r>
            <a:r>
              <a:rPr lang="en-US" altLang="en-US" b="1" dirty="0">
                <a:latin typeface="Arial" panose="020B0604020202020204" pitchFamily="34" charset="0"/>
              </a:rPr>
              <a:t>empathy and problem-solving skills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Useful for careers in </a:t>
            </a:r>
            <a:r>
              <a:rPr lang="en-US" altLang="en-US" b="1" dirty="0">
                <a:latin typeface="Arial" panose="020B0604020202020204" pitchFamily="34" charset="0"/>
              </a:rPr>
              <a:t>counselling, care work, and social services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How is this assessed?</a:t>
            </a: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Coursework – submitted to the exam board in January of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anose="020B0604020202020204" pitchFamily="34" charset="0"/>
              </a:rPr>
              <a:t>year 10 and will count for </a:t>
            </a:r>
            <a:r>
              <a:rPr lang="en-US" altLang="en-US" b="1" dirty="0">
                <a:latin typeface="Arial" panose="020B0604020202020204" pitchFamily="34" charset="0"/>
              </a:rPr>
              <a:t>30% of the final GCSE grade. 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653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502" y="3495147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92978" y="734337"/>
            <a:ext cx="70506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10 - Year 11</a:t>
            </a:r>
          </a:p>
          <a:p>
            <a:r>
              <a:rPr lang="en-GB" dirty="0"/>
              <a:t>R032 – Principles of Care in Health &amp; Social Care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What you will learn: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Key principles of </a:t>
            </a:r>
            <a:r>
              <a:rPr lang="en-US" altLang="en-US" b="1" dirty="0">
                <a:latin typeface="Arial" panose="020B0604020202020204" pitchFamily="34" charset="0"/>
              </a:rPr>
              <a:t>care and legislation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Understanding </a:t>
            </a:r>
            <a:r>
              <a:rPr lang="en-US" altLang="en-US" b="1" dirty="0">
                <a:latin typeface="Arial" panose="020B0604020202020204" pitchFamily="34" charset="0"/>
              </a:rPr>
              <a:t>personal rights &amp; responsibilities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How to </a:t>
            </a:r>
            <a:r>
              <a:rPr lang="en-US" altLang="en-US" b="1" dirty="0">
                <a:latin typeface="Arial" panose="020B0604020202020204" pitchFamily="34" charset="0"/>
              </a:rPr>
              <a:t>safeguard</a:t>
            </a:r>
            <a:r>
              <a:rPr lang="en-US" altLang="en-US" dirty="0">
                <a:latin typeface="Arial" panose="020B0604020202020204" pitchFamily="34" charset="0"/>
              </a:rPr>
              <a:t> individuals in care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Why it’s useful: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Provides a strong foundation for the care sector</a:t>
            </a: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Develops knowledge for careers in nursing, social work, or childcare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How is this assessed?</a:t>
            </a: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Exam – first sat in January of  year 11 with a second attempt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anose="020B0604020202020204" pitchFamily="34" charset="0"/>
              </a:rPr>
              <a:t>in Summer of year 11 if needed and will count for </a:t>
            </a:r>
            <a:r>
              <a:rPr lang="en-US" altLang="en-US" b="1" dirty="0">
                <a:latin typeface="Arial" panose="020B0604020202020204" pitchFamily="34" charset="0"/>
              </a:rPr>
              <a:t>40% of the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final GCSE grade. 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2760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502" y="3495147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92978" y="669791"/>
            <a:ext cx="705061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11</a:t>
            </a:r>
          </a:p>
          <a:p>
            <a:r>
              <a:rPr lang="en-GB" dirty="0"/>
              <a:t>R034 Creative and Therapeutic Activities OR R035 – Health Promotion Campaigns </a:t>
            </a:r>
            <a:r>
              <a:rPr lang="en-GB" sz="1200" dirty="0"/>
              <a:t>(chosen in consultation with the class and dependent on the assignment topic of that assessment year)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What you will learn: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Why it’s useful: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Encourages </a:t>
            </a:r>
            <a:r>
              <a:rPr lang="en-GB" b="1" dirty="0"/>
              <a:t>creativity and communication skills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/>
              <a:t>Hands-on experience in </a:t>
            </a:r>
            <a:r>
              <a:rPr lang="en-GB" b="1" dirty="0"/>
              <a:t>engaging with individuals in care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How is this assessed?</a:t>
            </a:r>
          </a:p>
          <a:p>
            <a:pPr marL="285750" lvl="0" indent="-2857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Coursework – submitted to the exam board in January of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anose="020B0604020202020204" pitchFamily="34" charset="0"/>
              </a:rPr>
              <a:t>year 11 and will count for </a:t>
            </a:r>
            <a:r>
              <a:rPr lang="en-US" altLang="en-US" b="1" dirty="0">
                <a:latin typeface="Arial" panose="020B0604020202020204" pitchFamily="34" charset="0"/>
              </a:rPr>
              <a:t>30% of the final GCSE grade. 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55CABB1-4F93-422D-BABD-753CCA7AD0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78" y="1931392"/>
            <a:ext cx="355507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R034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importance of 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creative therapies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in well-being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Planning and delivering 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activities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(e.g., art, music, gardening)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Evaluating the impact of these activities 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471A7F0B-99E5-426E-99E4-64FB5C507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8122" y="1971585"/>
            <a:ext cx="355507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R035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Understanding public health and wellbeing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Designing and running health promotion campaigns</a:t>
            </a:r>
          </a:p>
          <a:p>
            <a:pPr marL="171450" lvl="0" indent="-17145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200" dirty="0">
                <a:latin typeface="Arial" panose="020B0604020202020204" pitchFamily="34" charset="0"/>
              </a:rPr>
              <a:t>Importance of raising awareness on issues like healthy eating, mental health, and exercise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030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4" y="1092288"/>
            <a:ext cx="6802358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dirty="0"/>
          </a:p>
          <a:p>
            <a:r>
              <a:rPr lang="en-GB" sz="2400" b="1" dirty="0"/>
              <a:t>Two coursework assignments and one exam paper.</a:t>
            </a:r>
          </a:p>
          <a:p>
            <a:endParaRPr lang="en-GB" dirty="0"/>
          </a:p>
          <a:p>
            <a:r>
              <a:rPr lang="en-GB" dirty="0"/>
              <a:t>Students are able to have two attempts at the exam (January and June in Year 11) and may also resubmit coursework to improve their grade</a:t>
            </a:r>
          </a:p>
          <a:p>
            <a:endParaRPr lang="en-GB" dirty="0"/>
          </a:p>
          <a:p>
            <a:r>
              <a:rPr lang="en-GB" dirty="0"/>
              <a:t>Those students who have submitted both coursework units and successfully sat the January exam in Year 11 have the ability to certificate in the March of Year 11</a:t>
            </a:r>
          </a:p>
        </p:txBody>
      </p:sp>
    </p:spTree>
    <p:extLst>
      <p:ext uri="{BB962C8B-B14F-4D97-AF65-F5344CB8AC3E}">
        <p14:creationId xmlns:p14="http://schemas.microsoft.com/office/powerpoint/2010/main" val="3504159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Where can Health and Social Care take me?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196" y="3495147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71649" y="693761"/>
            <a:ext cx="6843540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Careers linked to this course: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Nursing, Midwifery, Social Work, Occupational Therapy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Care Worker, Youth Worker, Health Promotion Officer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Teaching Assistant, Counsellor, Paramedic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Next Steps: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Progress to </a:t>
            </a:r>
            <a:r>
              <a:rPr lang="en-US" altLang="en-US" b="1" dirty="0">
                <a:latin typeface="Arial" panose="020B0604020202020204" pitchFamily="34" charset="0"/>
              </a:rPr>
              <a:t>Level 3 AAQ Health &amp; Social Care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Apprenticeships in </a:t>
            </a:r>
            <a:r>
              <a:rPr lang="en-US" altLang="en-US" b="1" dirty="0">
                <a:latin typeface="Arial" panose="020B0604020202020204" pitchFamily="34" charset="0"/>
              </a:rPr>
              <a:t>care, health, and early years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latin typeface="Arial" panose="020B0604020202020204" pitchFamily="34" charset="0"/>
              </a:rPr>
              <a:t>Why choose Health and Social Care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It builds </a:t>
            </a:r>
            <a:r>
              <a:rPr lang="en-US" altLang="en-US" b="1" dirty="0">
                <a:latin typeface="Arial" panose="020B0604020202020204" pitchFamily="34" charset="0"/>
              </a:rPr>
              <a:t>real-world skills for employment and further study</a:t>
            </a: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</a:rPr>
              <a:t>It is a stepping stone into a </a:t>
            </a:r>
            <a:r>
              <a:rPr lang="en-US" altLang="en-US" b="1" dirty="0">
                <a:latin typeface="Arial" panose="020B0604020202020204" pitchFamily="34" charset="0"/>
              </a:rPr>
              <a:t>growing, in-demand career sector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b="1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898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86AEC-051F-46C1-B028-161E923AE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our students enjoy studying Health and Social Care?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7DEB72-E215-45C1-98D3-F8B87A0E0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"Studying Health and Social Care helps develop essential life skills that are useful in everyday situations and future careers."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"If you're unsure about your future career path, this course provides a wide range of options to explore."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"Having coursework alongside January exams helped me manage my workload and reduced stress in Year 11."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"Being able to improve my coursework through a second attempt motivated me to exceed my target grades."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n-US" sz="1400" dirty="0">
                <a:solidFill>
                  <a:schemeClr val="tx1"/>
                </a:solidFill>
                <a:latin typeface="Arial" panose="020B0604020202020204" pitchFamily="34" charset="0"/>
              </a:rPr>
              <a:t>"I find exams stressful, so having coursework as part of the assessment made it easier to manage my studies."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618F233-A619-4D4E-B7C2-AC080309D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8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2566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1163518" y="3578779"/>
            <a:ext cx="5139796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8800" dirty="0">
                <a:solidFill>
                  <a:srgbClr val="0000CC"/>
                </a:solidFill>
              </a:rPr>
              <a:t>Sociology</a:t>
            </a:r>
            <a:endParaRPr lang="en-GB" sz="6600" dirty="0">
              <a:solidFill>
                <a:srgbClr val="0000CC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13504ED-277B-4959-83D8-20842E9F8458}"/>
              </a:ext>
            </a:extLst>
          </p:cNvPr>
          <p:cNvSpPr/>
          <p:nvPr/>
        </p:nvSpPr>
        <p:spPr>
          <a:xfrm>
            <a:off x="4740166" y="3205655"/>
            <a:ext cx="893379" cy="235127"/>
          </a:xfrm>
          <a:prstGeom prst="roundRect">
            <a:avLst/>
          </a:prstGeom>
          <a:noFill/>
          <a:ln w="3810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00C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Sociology GCSE (AQA)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47EE77-97A9-4EED-8DA7-D94EBE72A0DD}"/>
              </a:ext>
            </a:extLst>
          </p:cNvPr>
          <p:cNvSpPr txBox="1"/>
          <p:nvPr/>
        </p:nvSpPr>
        <p:spPr>
          <a:xfrm>
            <a:off x="392978" y="956811"/>
            <a:ext cx="647027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It is a very popular course,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i="1" dirty="0"/>
              <a:t>our current Year 11 has over 50 students.</a:t>
            </a:r>
          </a:p>
          <a:p>
            <a:pPr lvl="1"/>
            <a:endParaRPr lang="en-GB" sz="2000" dirty="0"/>
          </a:p>
          <a:p>
            <a:r>
              <a:rPr lang="en-GB" sz="2000" dirty="0"/>
              <a:t>We've had positive success in examinations over recent years: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i="1" dirty="0"/>
              <a:t>25% of our 23/24 cohort beat their expected exam target.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i="1" dirty="0"/>
              <a:t>35% of our 23/24 cohort beat their expected exam target.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A significant percentage of our GCSE students choose to continue their study of Sociology as an A-Level in Sixth Form.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000CC"/>
              </a:solidFill>
            </a:endParaRPr>
          </a:p>
          <a:p>
            <a:endParaRPr lang="en-GB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247522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C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 – Year 10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40431" y="1157634"/>
            <a:ext cx="2938798" cy="3400931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dirty="0">
                <a:solidFill>
                  <a:srgbClr val="0000CC"/>
                </a:solidFill>
              </a:rPr>
              <a:t>Paper 1 – Families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are the different functions of families?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diversity can be seen within families?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have relationships within families changed over time?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are the reasons for changing patterns in divorce?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86FFDD-BC7E-4311-9DF9-4735A91B344F}"/>
              </a:ext>
            </a:extLst>
          </p:cNvPr>
          <p:cNvSpPr txBox="1"/>
          <p:nvPr/>
        </p:nvSpPr>
        <p:spPr>
          <a:xfrm>
            <a:off x="3451644" y="1146148"/>
            <a:ext cx="3022884" cy="34009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dirty="0">
                <a:solidFill>
                  <a:srgbClr val="0000CC"/>
                </a:solidFill>
              </a:rPr>
              <a:t>Paper 1 – Education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do schools pass on societal norms and values?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factors affect educational achievement?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does parental choice and competition between schools affect educational achievement?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does education reinforce class divide?</a:t>
            </a:r>
          </a:p>
        </p:txBody>
      </p:sp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261769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C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 – Year 11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40431" y="1139624"/>
            <a:ext cx="2938798" cy="3647152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dirty="0">
                <a:solidFill>
                  <a:srgbClr val="0000CC"/>
                </a:solidFill>
              </a:rPr>
              <a:t>Paper 2 – Crime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are the different causes of crime and deviance?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are the differing views on social control?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is the dark figure of crime?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Why are delinquent subcultures formed and how do they lead to criminal behaviour?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86FFDD-BC7E-4311-9DF9-4735A91B344F}"/>
              </a:ext>
            </a:extLst>
          </p:cNvPr>
          <p:cNvSpPr txBox="1"/>
          <p:nvPr/>
        </p:nvSpPr>
        <p:spPr>
          <a:xfrm>
            <a:off x="3433862" y="1141938"/>
            <a:ext cx="3114084" cy="3621504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en-GB" sz="2000" dirty="0">
                <a:solidFill>
                  <a:srgbClr val="0000CC"/>
                </a:solidFill>
              </a:rPr>
              <a:t>Paper 2 – Stratification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are the different forms of power and authority?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is society divided by socio-economic class?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is poverty a social issue?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How does patriarchy affect women’s ability to get power?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1600" i="1" dirty="0"/>
              <a:t>What is role allocation?</a:t>
            </a:r>
          </a:p>
        </p:txBody>
      </p:sp>
    </p:spTree>
    <p:extLst>
      <p:ext uri="{BB962C8B-B14F-4D97-AF65-F5344CB8AC3E}">
        <p14:creationId xmlns:p14="http://schemas.microsoft.com/office/powerpoint/2010/main" val="2860327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C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7"/>
            <a:ext cx="6710289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b="0" u="sng" dirty="0">
                <a:latin typeface="Century Gothic" panose="020B0502020202020204" pitchFamily="34" charset="0"/>
              </a:rPr>
              <a:t>Two</a:t>
            </a:r>
            <a:r>
              <a:rPr lang="en-GB" sz="2000" b="0" dirty="0">
                <a:latin typeface="Century Gothic" panose="020B0502020202020204" pitchFamily="34" charset="0"/>
              </a:rPr>
              <a:t> exam papers.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b="0" dirty="0">
                <a:latin typeface="Century Gothic" panose="020B0502020202020204" pitchFamily="34" charset="0"/>
              </a:rPr>
              <a:t>Each exam consists of a written paper and lasts for </a:t>
            </a:r>
            <a:r>
              <a:rPr lang="en-GB" sz="2000" b="1" dirty="0">
                <a:latin typeface="Century Gothic" panose="020B0502020202020204" pitchFamily="34" charset="0"/>
              </a:rPr>
              <a:t>1 hour and 45 minutes.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b="0" dirty="0">
                <a:latin typeface="Century Gothic" panose="020B0502020202020204" pitchFamily="34" charset="0"/>
              </a:rPr>
              <a:t>Each paper contains a mix of </a:t>
            </a:r>
            <a:r>
              <a:rPr lang="en-GB" sz="2000" b="1" dirty="0">
                <a:latin typeface="Century Gothic" panose="020B0502020202020204" pitchFamily="34" charset="0"/>
              </a:rPr>
              <a:t>multiple choice </a:t>
            </a:r>
            <a:r>
              <a:rPr lang="en-GB" sz="2000" b="0" dirty="0">
                <a:latin typeface="Century Gothic" panose="020B0502020202020204" pitchFamily="34" charset="0"/>
              </a:rPr>
              <a:t>questions, </a:t>
            </a:r>
            <a:r>
              <a:rPr lang="en-GB" sz="2000" b="1" dirty="0">
                <a:latin typeface="Century Gothic" panose="020B0502020202020204" pitchFamily="34" charset="0"/>
              </a:rPr>
              <a:t>short and extended written response </a:t>
            </a:r>
            <a:r>
              <a:rPr lang="en-GB" sz="2000" b="0" dirty="0">
                <a:latin typeface="Century Gothic" panose="020B0502020202020204" pitchFamily="34" charset="0"/>
              </a:rPr>
              <a:t>questions.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b="0" dirty="0">
                <a:latin typeface="Century Gothic" panose="020B0502020202020204" pitchFamily="34" charset="0"/>
              </a:rPr>
              <a:t>Each paper is marked out of </a:t>
            </a:r>
            <a:r>
              <a:rPr lang="en-GB" sz="2000" b="1" dirty="0">
                <a:latin typeface="Century Gothic" panose="020B0502020202020204" pitchFamily="34" charset="0"/>
              </a:rPr>
              <a:t>100</a:t>
            </a:r>
            <a:r>
              <a:rPr lang="en-GB" sz="2000" b="0" dirty="0">
                <a:latin typeface="Century Gothic" panose="020B0502020202020204" pitchFamily="34" charset="0"/>
              </a:rPr>
              <a:t> and is worth 50% of your GCSE.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000" b="0" dirty="0">
                <a:latin typeface="Century Gothic" panose="020B0502020202020204" pitchFamily="34" charset="0"/>
              </a:rPr>
              <a:t>There are no optional questions (you must try to answer all the questions).</a:t>
            </a:r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C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Where will Sociology lead me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18717"/>
            <a:ext cx="6710289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GB" sz="2400" b="0" dirty="0">
                <a:latin typeface="Century Gothic" panose="020B0502020202020204" pitchFamily="34" charset="0"/>
              </a:rPr>
              <a:t>Further/Higher education study of subjects like </a:t>
            </a:r>
            <a:r>
              <a:rPr lang="en-GB" sz="2400" b="1" dirty="0">
                <a:latin typeface="Century Gothic" panose="020B0502020202020204" pitchFamily="34" charset="0"/>
              </a:rPr>
              <a:t>Psychology</a:t>
            </a:r>
            <a:r>
              <a:rPr lang="en-GB" sz="2400" b="0" dirty="0">
                <a:latin typeface="Century Gothic" panose="020B0502020202020204" pitchFamily="34" charset="0"/>
              </a:rPr>
              <a:t>, </a:t>
            </a:r>
            <a:r>
              <a:rPr lang="en-GB" sz="2400" b="1" dirty="0">
                <a:latin typeface="Century Gothic" panose="020B0502020202020204" pitchFamily="34" charset="0"/>
              </a:rPr>
              <a:t>Criminology</a:t>
            </a:r>
            <a:r>
              <a:rPr lang="en-GB" sz="2400" b="0" dirty="0">
                <a:latin typeface="Century Gothic" panose="020B0502020202020204" pitchFamily="34" charset="0"/>
              </a:rPr>
              <a:t>, </a:t>
            </a:r>
            <a:r>
              <a:rPr lang="en-GB" sz="2400" b="1" dirty="0">
                <a:latin typeface="Century Gothic" panose="020B0502020202020204" pitchFamily="34" charset="0"/>
              </a:rPr>
              <a:t>Health</a:t>
            </a:r>
            <a:r>
              <a:rPr lang="en-GB" sz="2400" b="0" dirty="0">
                <a:latin typeface="Century Gothic" panose="020B0502020202020204" pitchFamily="34" charset="0"/>
              </a:rPr>
              <a:t>, </a:t>
            </a:r>
            <a:r>
              <a:rPr lang="en-GB" sz="2400" b="1" dirty="0">
                <a:latin typeface="Century Gothic" panose="020B0502020202020204" pitchFamily="34" charset="0"/>
              </a:rPr>
              <a:t>Film/Media, History, Geography</a:t>
            </a:r>
            <a:r>
              <a:rPr lang="en-GB" sz="2400" b="0" dirty="0">
                <a:latin typeface="Century Gothic" panose="020B0502020202020204" pitchFamily="34" charset="0"/>
              </a:rPr>
              <a:t> and of course…</a:t>
            </a:r>
            <a:r>
              <a:rPr lang="en-GB" sz="2400" b="1" dirty="0">
                <a:latin typeface="Century Gothic" panose="020B0502020202020204" pitchFamily="34" charset="0"/>
              </a:rPr>
              <a:t>Sociology</a:t>
            </a:r>
            <a:r>
              <a:rPr lang="en-GB" sz="2400" b="0" dirty="0">
                <a:latin typeface="Century Gothic" panose="020B0502020202020204" pitchFamily="34" charset="0"/>
              </a:rPr>
              <a:t>, 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GB" sz="2400" dirty="0">
                <a:latin typeface="Century Gothic" panose="020B0502020202020204" pitchFamily="34" charset="0"/>
              </a:rPr>
              <a:t>Studying Sociology can be beneficial if pursuing a </a:t>
            </a:r>
            <a:r>
              <a:rPr lang="en-GB" sz="2400" u="sng" dirty="0">
                <a:latin typeface="Century Gothic" panose="020B0502020202020204" pitchFamily="34" charset="0"/>
              </a:rPr>
              <a:t>career</a:t>
            </a:r>
            <a:r>
              <a:rPr lang="en-GB" sz="2400" dirty="0">
                <a:latin typeface="Century Gothic" panose="020B0502020202020204" pitchFamily="34" charset="0"/>
              </a:rPr>
              <a:t> in fields like: </a:t>
            </a:r>
            <a:r>
              <a:rPr lang="en-GB" sz="2400" b="1" dirty="0">
                <a:latin typeface="Century Gothic" panose="020B0502020202020204" pitchFamily="34" charset="0"/>
              </a:rPr>
              <a:t>teaching, childcare, social policy, journalism, personal relations, politics, policing &amp; law, </a:t>
            </a:r>
            <a:r>
              <a:rPr lang="en-GB" sz="2400" dirty="0">
                <a:latin typeface="Century Gothic" panose="020B0502020202020204" pitchFamily="34" charset="0"/>
              </a:rPr>
              <a:t>and many more.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en-GB" sz="2400" dirty="0"/>
          </a:p>
          <a:p>
            <a:pPr>
              <a:spcBef>
                <a:spcPts val="12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99129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CC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Student Views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A376236D-5CCF-484E-8DF5-F1A1E822FCBB}"/>
              </a:ext>
            </a:extLst>
          </p:cNvPr>
          <p:cNvSpPr/>
          <p:nvPr/>
        </p:nvSpPr>
        <p:spPr>
          <a:xfrm>
            <a:off x="3207182" y="1911968"/>
            <a:ext cx="3648058" cy="1098139"/>
          </a:xfrm>
          <a:prstGeom prst="wedgeRoundRectCallout">
            <a:avLst>
              <a:gd name="adj1" fmla="val 66338"/>
              <a:gd name="adj2" fmla="val 11801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“Sociology is challenging but I always feel supported”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4D65FF34-A80D-4691-8D38-6D9DA28245C9}"/>
              </a:ext>
            </a:extLst>
          </p:cNvPr>
          <p:cNvSpPr/>
          <p:nvPr/>
        </p:nvSpPr>
        <p:spPr>
          <a:xfrm>
            <a:off x="227586" y="946017"/>
            <a:ext cx="2648607" cy="1779533"/>
          </a:xfrm>
          <a:prstGeom prst="wedgeRoundRectCallout">
            <a:avLst>
              <a:gd name="adj1" fmla="val 71627"/>
              <a:gd name="adj2" fmla="val -33563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“Sociology has taught me things about the world that I don’t learn anywhere else”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9752BCA5-498E-4F44-94FE-6DE6C5E317DA}"/>
              </a:ext>
            </a:extLst>
          </p:cNvPr>
          <p:cNvSpPr/>
          <p:nvPr/>
        </p:nvSpPr>
        <p:spPr>
          <a:xfrm>
            <a:off x="4712154" y="185663"/>
            <a:ext cx="3948370" cy="1534511"/>
          </a:xfrm>
          <a:prstGeom prst="wedgeRoundRectCallout">
            <a:avLst>
              <a:gd name="adj1" fmla="val -69830"/>
              <a:gd name="adj2" fmla="val 14868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“I love learning about Crime. Its been really interesting to find out about how some people are pushed into crime”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A1F3D7E4-87BD-43EB-AF25-E19038166AFE}"/>
              </a:ext>
            </a:extLst>
          </p:cNvPr>
          <p:cNvSpPr/>
          <p:nvPr/>
        </p:nvSpPr>
        <p:spPr>
          <a:xfrm>
            <a:off x="343196" y="3257145"/>
            <a:ext cx="2648607" cy="1648353"/>
          </a:xfrm>
          <a:prstGeom prst="wedgeRoundRectCallout">
            <a:avLst>
              <a:gd name="adj1" fmla="val 5754"/>
              <a:gd name="adj2" fmla="val -71285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“Finding out about Feminism has made me feel proud to be a woman”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FBFDEA86-6900-4D58-8512-E5E254B90B92}"/>
              </a:ext>
            </a:extLst>
          </p:cNvPr>
          <p:cNvSpPr/>
          <p:nvPr/>
        </p:nvSpPr>
        <p:spPr>
          <a:xfrm>
            <a:off x="3559441" y="3487553"/>
            <a:ext cx="2930277" cy="1570529"/>
          </a:xfrm>
          <a:prstGeom prst="wedgeRoundRectCallout">
            <a:avLst>
              <a:gd name="adj1" fmla="val 5754"/>
              <a:gd name="adj2" fmla="val -71285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/>
              <a:t>“Learning about the inequality in society makes me want to change it”</a:t>
            </a:r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4" ma:contentTypeDescription="Create a new document." ma:contentTypeScope="" ma:versionID="268cccf35283f43c8b2b26ddd6ae2a6b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973be65148517bbb15552a591e83c2cd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06a0e7f-eb73-4af9-b1a9-9bb46dd42b4f">
      <UserInfo>
        <DisplayName>S Carr</DisplayName>
        <AccountId>330</AccountId>
        <AccountType/>
      </UserInfo>
    </SharedWithUsers>
    <_activity xmlns="9a070888-7c4f-49aa-9b12-6eaefc5ac22d" xsi:nil="true"/>
  </documentManagement>
</p:properties>
</file>

<file path=customXml/itemProps1.xml><?xml version="1.0" encoding="utf-8"?>
<ds:datastoreItem xmlns:ds="http://schemas.openxmlformats.org/officeDocument/2006/customXml" ds:itemID="{E9E5B1C5-0351-440F-970D-C915FDD1F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A8A60C-D702-4061-AEEC-26AB815CD7FD}">
  <ds:schemaRefs>
    <ds:schemaRef ds:uri="http://schemas.microsoft.com/office/2006/metadata/properties"/>
    <ds:schemaRef ds:uri="http://schemas.microsoft.com/office/infopath/2007/PartnerControls"/>
    <ds:schemaRef ds:uri="a06a0e7f-eb73-4af9-b1a9-9bb46dd42b4f"/>
    <ds:schemaRef ds:uri="http://purl.org/dc/terms/"/>
    <ds:schemaRef ds:uri="http://schemas.microsoft.com/office/2006/documentManagement/types"/>
    <ds:schemaRef ds:uri="9a070888-7c4f-49aa-9b12-6eaefc5ac22d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971</TotalTime>
  <Words>1137</Words>
  <Application>Microsoft Office PowerPoint</Application>
  <PresentationFormat>On-screen Show (16:9)</PresentationFormat>
  <Paragraphs>149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Wingdings 3</vt:lpstr>
      <vt:lpstr>Trebuchet MS</vt:lpstr>
      <vt:lpstr>Calibri Light</vt:lpstr>
      <vt:lpstr>Century Gothic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do our students enjoy studying Health and Social Care?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N Choudhury</cp:lastModifiedBy>
  <cp:revision>239</cp:revision>
  <dcterms:modified xsi:type="dcterms:W3CDTF">2025-02-13T18:56:32Z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